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Lst>
  <p:sldSz cy="6858000" cx="12192000"/>
  <p:notesSz cx="6858000" cy="9144000"/>
  <p:embeddedFontLst>
    <p:embeddedFont>
      <p:font typeface="Play"/>
      <p:regular r:id="rId19"/>
      <p:bold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21" roundtripDataSignature="AMtx7mh9pFkEUOthKPwQ2o5lOIn+sTq/L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font" Target="fonts/Play-bold.fntdata"/><Relationship Id="rId11" Type="http://schemas.openxmlformats.org/officeDocument/2006/relationships/slide" Target="slides/slide7.xml"/><Relationship Id="rId10" Type="http://schemas.openxmlformats.org/officeDocument/2006/relationships/slide" Target="slides/slide6.xml"/><Relationship Id="rId21" Type="http://customschemas.google.com/relationships/presentationmetadata" Target="metadata"/><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font" Target="fonts/Play-regular.fntdata"/><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indent="-228600" lvl="1" marL="914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2pPr>
            <a:lvl3pPr indent="-228600" lvl="2" marL="1371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3pPr>
            <a:lvl4pPr indent="-228600" lvl="3" marL="1828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4pPr>
            <a:lvl5pPr indent="-228600" lvl="4" marL="22860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6pPr>
            <a:lvl7pPr indent="-228600" lvl="6" marL="3200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7pPr>
            <a:lvl8pPr indent="-228600" lvl="7" marL="3657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8pPr>
            <a:lvl9pPr indent="-228600" lvl="8" marL="4114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GB"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3" name="Google Shape;93;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32913ac9c4b_0_14: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4" name="Google Shape;154;g32913ac9c4b_0_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32913ac9c4b_0_2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1" name="Google Shape;161;g32913ac9c4b_0_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8" name="Google Shape;168;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5" name="Google Shape;175;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g32913ac9c4b_0_31: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2" name="Google Shape;182;g32913ac9c4b_0_3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9" name="Google Shape;99;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6" name="Google Shape;106;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2" name="Google Shape;112;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9" name="Google Shape;119;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6" name="Google Shape;126;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3" name="Google Shape;133;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32913ac9c4b_0_6: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0" name="Google Shape;140;g32913ac9c4b_0_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7" name="Google Shape;147;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12"/>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12"/>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pic>
        <p:nvPicPr>
          <p:cNvPr descr="Image preview" id="21" name="Google Shape;21;p12"/>
          <p:cNvPicPr preferRelativeResize="0"/>
          <p:nvPr/>
        </p:nvPicPr>
        <p:blipFill rotWithShape="1">
          <a:blip r:embed="rId2">
            <a:alphaModFix/>
          </a:blip>
          <a:srcRect b="0" l="4609" r="65183" t="17329"/>
          <a:stretch/>
        </p:blipFill>
        <p:spPr>
          <a:xfrm>
            <a:off x="544229" y="282110"/>
            <a:ext cx="2448353" cy="2770653"/>
          </a:xfrm>
          <a:prstGeom prst="rect">
            <a:avLst/>
          </a:prstGeom>
          <a:noFill/>
          <a:ln>
            <a:noFill/>
          </a:ln>
        </p:spPr>
      </p:pic>
      <p:sp>
        <p:nvSpPr>
          <p:cNvPr id="22" name="Google Shape;22;p12"/>
          <p:cNvSpPr txBox="1"/>
          <p:nvPr/>
        </p:nvSpPr>
        <p:spPr>
          <a:xfrm>
            <a:off x="4158672" y="543967"/>
            <a:ext cx="7271478" cy="76944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GB" sz="4400" u="none" cap="none" strike="noStrike">
                <a:solidFill>
                  <a:srgbClr val="7A4183"/>
                </a:solidFill>
                <a:latin typeface="Avenir"/>
                <a:ea typeface="Avenir"/>
                <a:cs typeface="Avenir"/>
                <a:sym typeface="Avenir"/>
              </a:rPr>
              <a:t>Scottish Community Drama</a:t>
            </a:r>
            <a:endParaRPr/>
          </a:p>
        </p:txBody>
      </p:sp>
      <p:cxnSp>
        <p:nvCxnSpPr>
          <p:cNvPr id="23" name="Google Shape;23;p12"/>
          <p:cNvCxnSpPr/>
          <p:nvPr/>
        </p:nvCxnSpPr>
        <p:spPr>
          <a:xfrm>
            <a:off x="461818" y="6356350"/>
            <a:ext cx="11268364" cy="0"/>
          </a:xfrm>
          <a:prstGeom prst="straightConnector1">
            <a:avLst/>
          </a:prstGeom>
          <a:noFill/>
          <a:ln cap="flat" cmpd="sng" w="38100">
            <a:solidFill>
              <a:srgbClr val="7A4183"/>
            </a:solidFill>
            <a:prstDash val="solid"/>
            <a:miter lim="800000"/>
            <a:headEnd len="sm" w="sm" type="none"/>
            <a:tailEnd len="sm" w="sm" type="none"/>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9" name="Shape 79"/>
        <p:cNvGrpSpPr/>
        <p:nvPr/>
      </p:nvGrpSpPr>
      <p:grpSpPr>
        <a:xfrm>
          <a:off x="0" y="0"/>
          <a:ext cx="0" cy="0"/>
          <a:chOff x="0" y="0"/>
          <a:chExt cx="0" cy="0"/>
        </a:xfrm>
      </p:grpSpPr>
      <p:sp>
        <p:nvSpPr>
          <p:cNvPr id="80" name="Google Shape;80;p2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1" name="Google Shape;81;p2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2" name="Google Shape;82;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85" name="Shape 85"/>
        <p:cNvGrpSpPr/>
        <p:nvPr/>
      </p:nvGrpSpPr>
      <p:grpSpPr>
        <a:xfrm>
          <a:off x="0" y="0"/>
          <a:ext cx="0" cy="0"/>
          <a:chOff x="0" y="0"/>
          <a:chExt cx="0" cy="0"/>
        </a:xfrm>
      </p:grpSpPr>
      <p:sp>
        <p:nvSpPr>
          <p:cNvPr id="86" name="Google Shape;86;p2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7" name="Google Shape;87;p2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8" name="Google Shape;88;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0" name="Google Shape;90;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4" name="Shape 24"/>
        <p:cNvGrpSpPr/>
        <p:nvPr/>
      </p:nvGrpSpPr>
      <p:grpSpPr>
        <a:xfrm>
          <a:off x="0" y="0"/>
          <a:ext cx="0" cy="0"/>
          <a:chOff x="0" y="0"/>
          <a:chExt cx="0" cy="0"/>
        </a:xfrm>
      </p:grpSpPr>
      <p:sp>
        <p:nvSpPr>
          <p:cNvPr id="25" name="Google Shape;25;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pic>
        <p:nvPicPr>
          <p:cNvPr id="28" name="Google Shape;28;p13"/>
          <p:cNvPicPr preferRelativeResize="0"/>
          <p:nvPr/>
        </p:nvPicPr>
        <p:blipFill rotWithShape="1">
          <a:blip r:embed="rId2">
            <a:alphaModFix/>
          </a:blip>
          <a:srcRect b="0" l="33890" r="0" t="23993"/>
          <a:stretch/>
        </p:blipFill>
        <p:spPr>
          <a:xfrm>
            <a:off x="9285117" y="2669309"/>
            <a:ext cx="2445065" cy="3620369"/>
          </a:xfrm>
          <a:prstGeom prst="rect">
            <a:avLst/>
          </a:prstGeom>
          <a:noFill/>
          <a:ln>
            <a:noFill/>
          </a:ln>
        </p:spPr>
      </p:pic>
      <p:sp>
        <p:nvSpPr>
          <p:cNvPr id="29" name="Google Shape;29;p13"/>
          <p:cNvSpPr/>
          <p:nvPr/>
        </p:nvSpPr>
        <p:spPr>
          <a:xfrm flipH="1">
            <a:off x="9285117" y="2669309"/>
            <a:ext cx="2525883" cy="3620371"/>
          </a:xfrm>
          <a:prstGeom prst="rect">
            <a:avLst/>
          </a:prstGeom>
          <a:gradFill>
            <a:gsLst>
              <a:gs pos="0">
                <a:srgbClr val="FFFFFF">
                  <a:alpha val="92941"/>
                </a:srgbClr>
              </a:gs>
              <a:gs pos="100000">
                <a:srgbClr val="FFFFFF">
                  <a:alpha val="37647"/>
                </a:srgbClr>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30" name="Google Shape;30;p13"/>
          <p:cNvSpPr txBox="1"/>
          <p:nvPr/>
        </p:nvSpPr>
        <p:spPr>
          <a:xfrm>
            <a:off x="381000" y="6017795"/>
            <a:ext cx="2764603"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GB" sz="1600">
                <a:solidFill>
                  <a:srgbClr val="7A4183"/>
                </a:solidFill>
                <a:latin typeface="Avenir"/>
                <a:ea typeface="Avenir"/>
                <a:cs typeface="Avenir"/>
                <a:sym typeface="Avenir"/>
              </a:rPr>
              <a:t>Scottish Community Drama</a:t>
            </a:r>
            <a:endParaRPr/>
          </a:p>
        </p:txBody>
      </p:sp>
      <p:cxnSp>
        <p:nvCxnSpPr>
          <p:cNvPr id="31" name="Google Shape;31;p13"/>
          <p:cNvCxnSpPr/>
          <p:nvPr/>
        </p:nvCxnSpPr>
        <p:spPr>
          <a:xfrm>
            <a:off x="461818" y="6356350"/>
            <a:ext cx="11268364" cy="0"/>
          </a:xfrm>
          <a:prstGeom prst="straightConnector1">
            <a:avLst/>
          </a:prstGeom>
          <a:noFill/>
          <a:ln cap="flat" cmpd="sng" w="38100">
            <a:solidFill>
              <a:srgbClr val="7A4183"/>
            </a:solidFill>
            <a:prstDash val="solid"/>
            <a:miter lim="800000"/>
            <a:headEnd len="sm" w="sm" type="none"/>
            <a:tailEnd len="sm" w="sm" type="none"/>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2" name="Shape 32"/>
        <p:cNvGrpSpPr/>
        <p:nvPr/>
      </p:nvGrpSpPr>
      <p:grpSpPr>
        <a:xfrm>
          <a:off x="0" y="0"/>
          <a:ext cx="0" cy="0"/>
          <a:chOff x="0" y="0"/>
          <a:chExt cx="0" cy="0"/>
        </a:xfrm>
      </p:grpSpPr>
      <p:sp>
        <p:nvSpPr>
          <p:cNvPr id="33" name="Google Shape;33;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4" name="Google Shape;34;p1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5" name="Google Shape;35;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8" name="Shape 38"/>
        <p:cNvGrpSpPr/>
        <p:nvPr/>
      </p:nvGrpSpPr>
      <p:grpSpPr>
        <a:xfrm>
          <a:off x="0" y="0"/>
          <a:ext cx="0" cy="0"/>
          <a:chOff x="0" y="0"/>
          <a:chExt cx="0" cy="0"/>
        </a:xfrm>
      </p:grpSpPr>
      <p:sp>
        <p:nvSpPr>
          <p:cNvPr id="39" name="Google Shape;39;p15"/>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0" name="Google Shape;40;p15"/>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757575"/>
              </a:buClr>
              <a:buSzPts val="2400"/>
              <a:buNone/>
              <a:defRPr sz="2400">
                <a:solidFill>
                  <a:srgbClr val="757575"/>
                </a:solidFill>
              </a:defRPr>
            </a:lvl1pPr>
            <a:lvl2pPr indent="-228600" lvl="1" marL="914400" algn="l">
              <a:lnSpc>
                <a:spcPct val="90000"/>
              </a:lnSpc>
              <a:spcBef>
                <a:spcPts val="500"/>
              </a:spcBef>
              <a:spcAft>
                <a:spcPts val="0"/>
              </a:spcAft>
              <a:buClr>
                <a:srgbClr val="757575"/>
              </a:buClr>
              <a:buSzPts val="2000"/>
              <a:buNone/>
              <a:defRPr sz="2000">
                <a:solidFill>
                  <a:srgbClr val="757575"/>
                </a:solidFill>
              </a:defRPr>
            </a:lvl2pPr>
            <a:lvl3pPr indent="-228600" lvl="2" marL="1371600" algn="l">
              <a:lnSpc>
                <a:spcPct val="90000"/>
              </a:lnSpc>
              <a:spcBef>
                <a:spcPts val="500"/>
              </a:spcBef>
              <a:spcAft>
                <a:spcPts val="0"/>
              </a:spcAft>
              <a:buClr>
                <a:srgbClr val="757575"/>
              </a:buClr>
              <a:buSzPts val="1800"/>
              <a:buNone/>
              <a:defRPr sz="1800">
                <a:solidFill>
                  <a:srgbClr val="757575"/>
                </a:solidFill>
              </a:defRPr>
            </a:lvl3pPr>
            <a:lvl4pPr indent="-228600" lvl="3" marL="1828800" algn="l">
              <a:lnSpc>
                <a:spcPct val="90000"/>
              </a:lnSpc>
              <a:spcBef>
                <a:spcPts val="500"/>
              </a:spcBef>
              <a:spcAft>
                <a:spcPts val="0"/>
              </a:spcAft>
              <a:buClr>
                <a:srgbClr val="757575"/>
              </a:buClr>
              <a:buSzPts val="1600"/>
              <a:buNone/>
              <a:defRPr sz="1600">
                <a:solidFill>
                  <a:srgbClr val="757575"/>
                </a:solidFill>
              </a:defRPr>
            </a:lvl4pPr>
            <a:lvl5pPr indent="-228600" lvl="4" marL="2286000" algn="l">
              <a:lnSpc>
                <a:spcPct val="90000"/>
              </a:lnSpc>
              <a:spcBef>
                <a:spcPts val="500"/>
              </a:spcBef>
              <a:spcAft>
                <a:spcPts val="0"/>
              </a:spcAft>
              <a:buClr>
                <a:srgbClr val="757575"/>
              </a:buClr>
              <a:buSzPts val="1600"/>
              <a:buNone/>
              <a:defRPr sz="1600">
                <a:solidFill>
                  <a:srgbClr val="757575"/>
                </a:solidFill>
              </a:defRPr>
            </a:lvl5pPr>
            <a:lvl6pPr indent="-228600" lvl="5" marL="2743200" algn="l">
              <a:lnSpc>
                <a:spcPct val="90000"/>
              </a:lnSpc>
              <a:spcBef>
                <a:spcPts val="500"/>
              </a:spcBef>
              <a:spcAft>
                <a:spcPts val="0"/>
              </a:spcAft>
              <a:buClr>
                <a:srgbClr val="757575"/>
              </a:buClr>
              <a:buSzPts val="1600"/>
              <a:buNone/>
              <a:defRPr sz="1600">
                <a:solidFill>
                  <a:srgbClr val="757575"/>
                </a:solidFill>
              </a:defRPr>
            </a:lvl6pPr>
            <a:lvl7pPr indent="-228600" lvl="6" marL="3200400" algn="l">
              <a:lnSpc>
                <a:spcPct val="90000"/>
              </a:lnSpc>
              <a:spcBef>
                <a:spcPts val="500"/>
              </a:spcBef>
              <a:spcAft>
                <a:spcPts val="0"/>
              </a:spcAft>
              <a:buClr>
                <a:srgbClr val="757575"/>
              </a:buClr>
              <a:buSzPts val="1600"/>
              <a:buNone/>
              <a:defRPr sz="1600">
                <a:solidFill>
                  <a:srgbClr val="757575"/>
                </a:solidFill>
              </a:defRPr>
            </a:lvl7pPr>
            <a:lvl8pPr indent="-228600" lvl="7" marL="3657600" algn="l">
              <a:lnSpc>
                <a:spcPct val="90000"/>
              </a:lnSpc>
              <a:spcBef>
                <a:spcPts val="500"/>
              </a:spcBef>
              <a:spcAft>
                <a:spcPts val="0"/>
              </a:spcAft>
              <a:buClr>
                <a:srgbClr val="757575"/>
              </a:buClr>
              <a:buSzPts val="1600"/>
              <a:buNone/>
              <a:defRPr sz="1600">
                <a:solidFill>
                  <a:srgbClr val="757575"/>
                </a:solidFill>
              </a:defRPr>
            </a:lvl8pPr>
            <a:lvl9pPr indent="-228600" lvl="8" marL="4114800" algn="l">
              <a:lnSpc>
                <a:spcPct val="90000"/>
              </a:lnSpc>
              <a:spcBef>
                <a:spcPts val="500"/>
              </a:spcBef>
              <a:spcAft>
                <a:spcPts val="0"/>
              </a:spcAft>
              <a:buClr>
                <a:srgbClr val="757575"/>
              </a:buClr>
              <a:buSzPts val="1600"/>
              <a:buNone/>
              <a:defRPr sz="1600">
                <a:solidFill>
                  <a:srgbClr val="757575"/>
                </a:solidFill>
              </a:defRPr>
            </a:lvl9pPr>
          </a:lstStyle>
          <a:p/>
        </p:txBody>
      </p:sp>
      <p:sp>
        <p:nvSpPr>
          <p:cNvPr id="41" name="Google Shape;41;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4" name="Shape 44"/>
        <p:cNvGrpSpPr/>
        <p:nvPr/>
      </p:nvGrpSpPr>
      <p:grpSpPr>
        <a:xfrm>
          <a:off x="0" y="0"/>
          <a:ext cx="0" cy="0"/>
          <a:chOff x="0" y="0"/>
          <a:chExt cx="0" cy="0"/>
        </a:xfrm>
      </p:grpSpPr>
      <p:sp>
        <p:nvSpPr>
          <p:cNvPr id="45" name="Google Shape;45;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6" name="Google Shape;46;p16"/>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7" name="Google Shape;47;p16"/>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8" name="Google Shape;48;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1" name="Shape 51"/>
        <p:cNvGrpSpPr/>
        <p:nvPr/>
      </p:nvGrpSpPr>
      <p:grpSpPr>
        <a:xfrm>
          <a:off x="0" y="0"/>
          <a:ext cx="0" cy="0"/>
          <a:chOff x="0" y="0"/>
          <a:chExt cx="0" cy="0"/>
        </a:xfrm>
      </p:grpSpPr>
      <p:sp>
        <p:nvSpPr>
          <p:cNvPr id="52" name="Google Shape;52;p17"/>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3" name="Google Shape;53;p17"/>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54" name="Google Shape;54;p17"/>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5" name="Google Shape;55;p17"/>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56" name="Google Shape;56;p17"/>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7" name="Google Shape;57;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0" name="Shape 60"/>
        <p:cNvGrpSpPr/>
        <p:nvPr/>
      </p:nvGrpSpPr>
      <p:grpSpPr>
        <a:xfrm>
          <a:off x="0" y="0"/>
          <a:ext cx="0" cy="0"/>
          <a:chOff x="0" y="0"/>
          <a:chExt cx="0" cy="0"/>
        </a:xfrm>
      </p:grpSpPr>
      <p:sp>
        <p:nvSpPr>
          <p:cNvPr id="61" name="Google Shape;61;p1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2" name="Google Shape;62;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5" name="Shape 65"/>
        <p:cNvGrpSpPr/>
        <p:nvPr/>
      </p:nvGrpSpPr>
      <p:grpSpPr>
        <a:xfrm>
          <a:off x="0" y="0"/>
          <a:ext cx="0" cy="0"/>
          <a:chOff x="0" y="0"/>
          <a:chExt cx="0" cy="0"/>
        </a:xfrm>
      </p:grpSpPr>
      <p:sp>
        <p:nvSpPr>
          <p:cNvPr id="66" name="Google Shape;66;p1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8" name="Google Shape;68;p1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72" name="Shape 72"/>
        <p:cNvGrpSpPr/>
        <p:nvPr/>
      </p:nvGrpSpPr>
      <p:grpSpPr>
        <a:xfrm>
          <a:off x="0" y="0"/>
          <a:ext cx="0" cy="0"/>
          <a:chOff x="0" y="0"/>
          <a:chExt cx="0" cy="0"/>
        </a:xfrm>
      </p:grpSpPr>
      <p:sp>
        <p:nvSpPr>
          <p:cNvPr id="73" name="Google Shape;73;p2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20"/>
          <p:cNvSpPr/>
          <p:nvPr>
            <p:ph idx="2" type="pic"/>
          </p:nvPr>
        </p:nvSpPr>
        <p:spPr>
          <a:xfrm>
            <a:off x="5183188" y="987425"/>
            <a:ext cx="6172200" cy="4873625"/>
          </a:xfrm>
          <a:prstGeom prst="rect">
            <a:avLst/>
          </a:prstGeom>
          <a:noFill/>
          <a:ln>
            <a:noFill/>
          </a:ln>
        </p:spPr>
      </p:sp>
      <p:sp>
        <p:nvSpPr>
          <p:cNvPr id="75" name="Google Shape;75;p2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76" name="Google Shape;76;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Play"/>
              <a:buNone/>
              <a:defRPr b="0" i="0" sz="4400" u="none" cap="none" strike="noStrik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2" name="Google Shape;12;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757575"/>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Google Shape;13;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757575"/>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Google Shape;14;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757575"/>
                </a:solidFill>
                <a:latin typeface="Arial"/>
                <a:ea typeface="Arial"/>
                <a:cs typeface="Arial"/>
                <a:sym typeface="Arial"/>
              </a:defRPr>
            </a:lvl1pPr>
            <a:lvl2pPr indent="0" lvl="1" marL="0" marR="0" rtl="0" algn="r">
              <a:spcBef>
                <a:spcPts val="0"/>
              </a:spcBef>
              <a:buNone/>
              <a:defRPr b="0" i="0" sz="1200" u="none" cap="none" strike="noStrike">
                <a:solidFill>
                  <a:srgbClr val="757575"/>
                </a:solidFill>
                <a:latin typeface="Arial"/>
                <a:ea typeface="Arial"/>
                <a:cs typeface="Arial"/>
                <a:sym typeface="Arial"/>
              </a:defRPr>
            </a:lvl2pPr>
            <a:lvl3pPr indent="0" lvl="2" marL="0" marR="0" rtl="0" algn="r">
              <a:spcBef>
                <a:spcPts val="0"/>
              </a:spcBef>
              <a:buNone/>
              <a:defRPr b="0" i="0" sz="1200" u="none" cap="none" strike="noStrike">
                <a:solidFill>
                  <a:srgbClr val="757575"/>
                </a:solidFill>
                <a:latin typeface="Arial"/>
                <a:ea typeface="Arial"/>
                <a:cs typeface="Arial"/>
                <a:sym typeface="Arial"/>
              </a:defRPr>
            </a:lvl3pPr>
            <a:lvl4pPr indent="0" lvl="3" marL="0" marR="0" rtl="0" algn="r">
              <a:spcBef>
                <a:spcPts val="0"/>
              </a:spcBef>
              <a:buNone/>
              <a:defRPr b="0" i="0" sz="1200" u="none" cap="none" strike="noStrike">
                <a:solidFill>
                  <a:srgbClr val="757575"/>
                </a:solidFill>
                <a:latin typeface="Arial"/>
                <a:ea typeface="Arial"/>
                <a:cs typeface="Arial"/>
                <a:sym typeface="Arial"/>
              </a:defRPr>
            </a:lvl4pPr>
            <a:lvl5pPr indent="0" lvl="4" marL="0" marR="0" rtl="0" algn="r">
              <a:spcBef>
                <a:spcPts val="0"/>
              </a:spcBef>
              <a:buNone/>
              <a:defRPr b="0" i="0" sz="1200" u="none" cap="none" strike="noStrike">
                <a:solidFill>
                  <a:srgbClr val="757575"/>
                </a:solidFill>
                <a:latin typeface="Arial"/>
                <a:ea typeface="Arial"/>
                <a:cs typeface="Arial"/>
                <a:sym typeface="Arial"/>
              </a:defRPr>
            </a:lvl5pPr>
            <a:lvl6pPr indent="0" lvl="5" marL="0" marR="0" rtl="0" algn="r">
              <a:spcBef>
                <a:spcPts val="0"/>
              </a:spcBef>
              <a:buNone/>
              <a:defRPr b="0" i="0" sz="1200" u="none" cap="none" strike="noStrike">
                <a:solidFill>
                  <a:srgbClr val="757575"/>
                </a:solidFill>
                <a:latin typeface="Arial"/>
                <a:ea typeface="Arial"/>
                <a:cs typeface="Arial"/>
                <a:sym typeface="Arial"/>
              </a:defRPr>
            </a:lvl6pPr>
            <a:lvl7pPr indent="0" lvl="6" marL="0" marR="0" rtl="0" algn="r">
              <a:spcBef>
                <a:spcPts val="0"/>
              </a:spcBef>
              <a:buNone/>
              <a:defRPr b="0" i="0" sz="1200" u="none" cap="none" strike="noStrike">
                <a:solidFill>
                  <a:srgbClr val="757575"/>
                </a:solidFill>
                <a:latin typeface="Arial"/>
                <a:ea typeface="Arial"/>
                <a:cs typeface="Arial"/>
                <a:sym typeface="Arial"/>
              </a:defRPr>
            </a:lvl7pPr>
            <a:lvl8pPr indent="0" lvl="7" marL="0" marR="0" rtl="0" algn="r">
              <a:spcBef>
                <a:spcPts val="0"/>
              </a:spcBef>
              <a:buNone/>
              <a:defRPr b="0" i="0" sz="1200" u="none" cap="none" strike="noStrike">
                <a:solidFill>
                  <a:srgbClr val="757575"/>
                </a:solidFill>
                <a:latin typeface="Arial"/>
                <a:ea typeface="Arial"/>
                <a:cs typeface="Arial"/>
                <a:sym typeface="Arial"/>
              </a:defRPr>
            </a:lvl8pPr>
            <a:lvl9pPr indent="0" lvl="8" marL="0" marR="0" rtl="0" algn="r">
              <a:spcBef>
                <a:spcPts val="0"/>
              </a:spcBef>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www.volunteerscotland.net/disclosure-services" TargetMode="External"/><Relationship Id="rId4" Type="http://schemas.openxmlformats.org/officeDocument/2006/relationships/hyperlink" Target="https://learning.nspcc.org.uk/training/our-elearning-courses?gad_source=1&amp;gclid=CjwKCAiAkc28BhB0EiwAM001TZoDlHIbdF4icgH0bTS8shiOsZQJjQmQq4KWl8ncJvppoyJQ3e61qhoCYyYQAvD_BwE&amp;gclsrc=aw.ds"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s://ytas.org.uk/resources/creating-safety/" TargetMode="External"/><Relationship Id="rId4" Type="http://schemas.openxmlformats.org/officeDocument/2006/relationships/hyperlink" Target="https://www.youthscotland.org.uk/essential/youth-work-essentials-policies-and-procedures/"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s://learning.nspcc.org.uk/online-safety?_gl=1*1ekvvlq*_up*MQ..&amp;gclid=CjwKCAiAkc28BhB0EiwAM001TZoDlHIbdF4icgH0bTS8shiOsZQJjQmQq4KWl8ncJvppoyJQ3e61qhoCYyYQAvD_BwE&amp;gclsrc=aw.ds" TargetMode="External"/><Relationship Id="rId4" Type="http://schemas.openxmlformats.org/officeDocument/2006/relationships/hyperlink" Target="https://scottishyouththeatre.org/wp-content/uploads/2024/11/Safeguarding-Digital-Safeguarding-Policies-November-2024.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s://www.volunteerscotland.net/news/your-duty-to-refer#:~:text=If%20your%20organisation%20has%20individuals,a%20child%20or%20protected%20adult"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hyperlink" Target="https://drama.scot/guides/safeguarding/"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
          <p:cNvSpPr txBox="1"/>
          <p:nvPr>
            <p:ph type="ctrTitle"/>
          </p:nvPr>
        </p:nvSpPr>
        <p:spPr>
          <a:xfrm>
            <a:off x="3292850" y="1500587"/>
            <a:ext cx="8637073" cy="2428582"/>
          </a:xfrm>
          <a:prstGeom prst="rect">
            <a:avLst/>
          </a:prstGeom>
          <a:noFill/>
          <a:ln>
            <a:noFill/>
          </a:ln>
        </p:spPr>
        <p:txBody>
          <a:bodyPr anchorCtr="0" anchor="b" bIns="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Gill Sans"/>
              <a:buNone/>
            </a:pPr>
            <a:br>
              <a:rPr lang="en-GB" sz="4000"/>
            </a:br>
            <a:br>
              <a:rPr lang="en-GB" sz="4000"/>
            </a:br>
            <a:br>
              <a:rPr lang="en-GB" sz="4000"/>
            </a:br>
            <a:br>
              <a:rPr lang="en-GB" sz="4000"/>
            </a:br>
            <a:br>
              <a:rPr lang="en-GB" sz="4000"/>
            </a:br>
            <a:br>
              <a:rPr lang="en-GB" sz="4000"/>
            </a:br>
            <a:br>
              <a:rPr lang="en-GB" sz="4000"/>
            </a:br>
            <a:br>
              <a:rPr lang="en-GB" sz="4000"/>
            </a:br>
            <a:r>
              <a:rPr lang="en-GB" sz="5222"/>
              <a:t>SAFEGUARDING AND CHILD PROTECTION</a:t>
            </a:r>
            <a:endParaRPr sz="5222"/>
          </a:p>
        </p:txBody>
      </p:sp>
      <p:sp>
        <p:nvSpPr>
          <p:cNvPr id="96" name="Google Shape;96;p1"/>
          <p:cNvSpPr txBox="1"/>
          <p:nvPr>
            <p:ph idx="1" type="subTitle"/>
          </p:nvPr>
        </p:nvSpPr>
        <p:spPr>
          <a:xfrm>
            <a:off x="3292851" y="4229493"/>
            <a:ext cx="8637072" cy="977621"/>
          </a:xfrm>
          <a:prstGeom prst="rect">
            <a:avLst/>
          </a:prstGeom>
          <a:noFill/>
          <a:ln>
            <a:noFill/>
          </a:ln>
        </p:spPr>
        <p:txBody>
          <a:bodyPr anchorCtr="0" anchor="t" bIns="91425" lIns="91425" spcFirstLastPara="1" rIns="91425" wrap="square" tIns="91425">
            <a:normAutofit fontScale="85000" lnSpcReduction="10000"/>
          </a:bodyPr>
          <a:lstStyle/>
          <a:p>
            <a:pPr indent="0" lvl="0" marL="0" rtl="0" algn="l">
              <a:lnSpc>
                <a:spcPct val="120000"/>
              </a:lnSpc>
              <a:spcBef>
                <a:spcPts val="0"/>
              </a:spcBef>
              <a:spcAft>
                <a:spcPts val="0"/>
              </a:spcAft>
              <a:buClr>
                <a:schemeClr val="dk1"/>
              </a:buClr>
              <a:buSzPct val="75000"/>
              <a:buNone/>
            </a:pPr>
            <a:r>
              <a:rPr lang="en-GB"/>
              <a:t>NATIONAL DRAMA ADVISOR</a:t>
            </a:r>
            <a:endParaRPr/>
          </a:p>
          <a:p>
            <a:pPr indent="0" lvl="0" marL="0" rtl="0" algn="l">
              <a:lnSpc>
                <a:spcPct val="120000"/>
              </a:lnSpc>
              <a:spcBef>
                <a:spcPts val="1000"/>
              </a:spcBef>
              <a:spcAft>
                <a:spcPts val="0"/>
              </a:spcAft>
              <a:buClr>
                <a:schemeClr val="dk1"/>
              </a:buClr>
              <a:buSzPct val="75000"/>
              <a:buNone/>
            </a:pPr>
            <a:r>
              <a:rPr lang="en-GB"/>
              <a:t>JANUARY 2025</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g32913ac9c4b_0_14"/>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
        <p:nvSpPr>
          <p:cNvPr id="157" name="Google Shape;157;g32913ac9c4b_0_14"/>
          <p:cNvSpPr txBox="1"/>
          <p:nvPr/>
        </p:nvSpPr>
        <p:spPr>
          <a:xfrm>
            <a:off x="1451575" y="804525"/>
            <a:ext cx="10341000" cy="1255200"/>
          </a:xfrm>
          <a:prstGeom prst="rect">
            <a:avLst/>
          </a:prstGeom>
          <a:noFill/>
          <a:ln>
            <a:noFill/>
          </a:ln>
        </p:spPr>
        <p:txBody>
          <a:bodyPr anchorCtr="0" anchor="t" bIns="45700" lIns="91425" spcFirstLastPara="1" rIns="91425" wrap="square" tIns="45700">
            <a:noAutofit/>
          </a:bodyPr>
          <a:lstStyle/>
          <a:p>
            <a:pPr indent="0" lvl="0" marL="0" marR="0" rtl="0" algn="l">
              <a:lnSpc>
                <a:spcPct val="110000"/>
              </a:lnSpc>
              <a:spcBef>
                <a:spcPts val="0"/>
              </a:spcBef>
              <a:spcAft>
                <a:spcPts val="0"/>
              </a:spcAft>
              <a:buClr>
                <a:schemeClr val="dk1"/>
              </a:buClr>
              <a:buSzPts val="3600"/>
              <a:buFont typeface="Gill Sans"/>
              <a:buNone/>
            </a:pPr>
            <a:r>
              <a:rPr lang="en-GB" sz="3600">
                <a:solidFill>
                  <a:srgbClr val="7A4183"/>
                </a:solidFill>
                <a:latin typeface="Play"/>
                <a:ea typeface="Play"/>
                <a:cs typeface="Play"/>
                <a:sym typeface="Play"/>
              </a:rPr>
              <a:t>WHAT TO CONSIDER FOR YOUR SAFEGUARDING/CHILD PROTECTION POLICY </a:t>
            </a:r>
            <a:r>
              <a:rPr lang="en-GB" sz="2600">
                <a:solidFill>
                  <a:srgbClr val="7A4183"/>
                </a:solidFill>
                <a:latin typeface="Play"/>
                <a:ea typeface="Play"/>
                <a:cs typeface="Play"/>
                <a:sym typeface="Play"/>
              </a:rPr>
              <a:t>1 of 2</a:t>
            </a:r>
            <a:endParaRPr sz="400"/>
          </a:p>
        </p:txBody>
      </p:sp>
      <p:sp>
        <p:nvSpPr>
          <p:cNvPr id="158" name="Google Shape;158;g32913ac9c4b_0_14"/>
          <p:cNvSpPr txBox="1"/>
          <p:nvPr/>
        </p:nvSpPr>
        <p:spPr>
          <a:xfrm>
            <a:off x="1451575" y="2059722"/>
            <a:ext cx="9603300" cy="4319100"/>
          </a:xfrm>
          <a:prstGeom prst="rect">
            <a:avLst/>
          </a:prstGeom>
          <a:noFill/>
          <a:ln>
            <a:noFill/>
          </a:ln>
        </p:spPr>
        <p:txBody>
          <a:bodyPr anchorCtr="0" anchor="t" bIns="45700" lIns="91425" spcFirstLastPara="1" rIns="91425" wrap="square" tIns="45700">
            <a:normAutofit/>
          </a:bodyPr>
          <a:lstStyle/>
          <a:p>
            <a:pPr indent="-381000" lvl="0" marL="457200" marR="0" rtl="0" algn="l">
              <a:lnSpc>
                <a:spcPct val="120000"/>
              </a:lnSpc>
              <a:spcBef>
                <a:spcPts val="1000"/>
              </a:spcBef>
              <a:spcAft>
                <a:spcPts val="0"/>
              </a:spcAft>
              <a:buClr>
                <a:schemeClr val="dk1"/>
              </a:buClr>
              <a:buSzPts val="2400"/>
              <a:buChar char="•"/>
            </a:pPr>
            <a:r>
              <a:rPr lang="en-GB" sz="2400">
                <a:solidFill>
                  <a:schemeClr val="dk1"/>
                </a:solidFill>
              </a:rPr>
              <a:t>Identifying and reporting abuse and neglect is the responsibility of everyone not just people in regulated roles.  Your policy should include clear guidance for recording, reporting and referring</a:t>
            </a:r>
            <a:endParaRPr sz="2400">
              <a:solidFill>
                <a:schemeClr val="dk1"/>
              </a:solidFill>
            </a:endParaRPr>
          </a:p>
          <a:p>
            <a:pPr indent="-381000" lvl="0" marL="457200" marR="0" rtl="0" algn="l">
              <a:lnSpc>
                <a:spcPct val="120000"/>
              </a:lnSpc>
              <a:spcBef>
                <a:spcPts val="1000"/>
              </a:spcBef>
              <a:spcAft>
                <a:spcPts val="0"/>
              </a:spcAft>
              <a:buClr>
                <a:schemeClr val="dk1"/>
              </a:buClr>
              <a:buSzPts val="2400"/>
              <a:buChar char="•"/>
            </a:pPr>
            <a:r>
              <a:rPr lang="en-GB" sz="2400">
                <a:solidFill>
                  <a:schemeClr val="dk1"/>
                </a:solidFill>
              </a:rPr>
              <a:t>The PVG scheme is one part of what you do in order to keep children safe you should not think of  it as your only obligation</a:t>
            </a:r>
            <a:endParaRPr sz="2400">
              <a:solidFill>
                <a:schemeClr val="dk1"/>
              </a:solidFill>
            </a:endParaRPr>
          </a:p>
          <a:p>
            <a:pPr indent="-381000" lvl="0" marL="457200" marR="0" rtl="0" algn="l">
              <a:lnSpc>
                <a:spcPct val="120000"/>
              </a:lnSpc>
              <a:spcBef>
                <a:spcPts val="1000"/>
              </a:spcBef>
              <a:spcAft>
                <a:spcPts val="0"/>
              </a:spcAft>
              <a:buClr>
                <a:schemeClr val="dk1"/>
              </a:buClr>
              <a:buSzPts val="2400"/>
              <a:buChar char="•"/>
            </a:pPr>
            <a:r>
              <a:rPr lang="en-GB" sz="2400">
                <a:solidFill>
                  <a:schemeClr val="dk1"/>
                </a:solidFill>
              </a:rPr>
              <a:t>Even caring and well-intentioned support from an adult can be </a:t>
            </a:r>
            <a:r>
              <a:rPr lang="en-GB" sz="2400">
                <a:solidFill>
                  <a:schemeClr val="dk1"/>
                </a:solidFill>
              </a:rPr>
              <a:t>misconstrued</a:t>
            </a:r>
            <a:r>
              <a:rPr lang="en-GB" sz="2400">
                <a:solidFill>
                  <a:schemeClr val="dk1"/>
                </a:solidFill>
              </a:rPr>
              <a:t> by a vulnerable child - clear boundaries should be articulated in your policy</a:t>
            </a:r>
            <a:endParaRPr sz="2400">
              <a:solidFill>
                <a:schemeClr val="dk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g32913ac9c4b_0_20"/>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
        <p:nvSpPr>
          <p:cNvPr id="164" name="Google Shape;164;g32913ac9c4b_0_20"/>
          <p:cNvSpPr txBox="1"/>
          <p:nvPr/>
        </p:nvSpPr>
        <p:spPr>
          <a:xfrm>
            <a:off x="1451575" y="804525"/>
            <a:ext cx="10318800" cy="1255200"/>
          </a:xfrm>
          <a:prstGeom prst="rect">
            <a:avLst/>
          </a:prstGeom>
          <a:noFill/>
          <a:ln>
            <a:noFill/>
          </a:ln>
        </p:spPr>
        <p:txBody>
          <a:bodyPr anchorCtr="0" anchor="t" bIns="45700" lIns="91425" spcFirstLastPara="1" rIns="91425" wrap="square" tIns="45700">
            <a:noAutofit/>
          </a:bodyPr>
          <a:lstStyle/>
          <a:p>
            <a:pPr indent="0" lvl="0" marL="0" marR="0" rtl="0" algn="l">
              <a:lnSpc>
                <a:spcPct val="110000"/>
              </a:lnSpc>
              <a:spcBef>
                <a:spcPts val="0"/>
              </a:spcBef>
              <a:spcAft>
                <a:spcPts val="0"/>
              </a:spcAft>
              <a:buClr>
                <a:schemeClr val="dk1"/>
              </a:buClr>
              <a:buSzPts val="3600"/>
              <a:buFont typeface="Gill Sans"/>
              <a:buNone/>
            </a:pPr>
            <a:r>
              <a:rPr lang="en-GB" sz="3600">
                <a:solidFill>
                  <a:srgbClr val="7A4183"/>
                </a:solidFill>
                <a:latin typeface="Play"/>
                <a:ea typeface="Play"/>
                <a:cs typeface="Play"/>
                <a:sym typeface="Play"/>
              </a:rPr>
              <a:t>WHAT TO CONSIDER FOR YOUR SAFEGUARDING/CHILD PROTECTION POLICY </a:t>
            </a:r>
            <a:r>
              <a:rPr lang="en-GB" sz="2500">
                <a:solidFill>
                  <a:srgbClr val="7A4183"/>
                </a:solidFill>
                <a:latin typeface="Play"/>
                <a:ea typeface="Play"/>
                <a:cs typeface="Play"/>
                <a:sym typeface="Play"/>
              </a:rPr>
              <a:t>2 of 2</a:t>
            </a:r>
            <a:endParaRPr sz="300"/>
          </a:p>
        </p:txBody>
      </p:sp>
      <p:sp>
        <p:nvSpPr>
          <p:cNvPr id="165" name="Google Shape;165;g32913ac9c4b_0_20"/>
          <p:cNvSpPr txBox="1"/>
          <p:nvPr/>
        </p:nvSpPr>
        <p:spPr>
          <a:xfrm>
            <a:off x="1451575" y="2059722"/>
            <a:ext cx="9603300" cy="4319100"/>
          </a:xfrm>
          <a:prstGeom prst="rect">
            <a:avLst/>
          </a:prstGeom>
          <a:noFill/>
          <a:ln>
            <a:noFill/>
          </a:ln>
        </p:spPr>
        <p:txBody>
          <a:bodyPr anchorCtr="0" anchor="t" bIns="45700" lIns="91425" spcFirstLastPara="1" rIns="91425" wrap="square" tIns="45700">
            <a:normAutofit/>
          </a:bodyPr>
          <a:lstStyle/>
          <a:p>
            <a:pPr indent="-381000" lvl="0" marL="457200" marR="0" rtl="0" algn="l">
              <a:lnSpc>
                <a:spcPct val="120000"/>
              </a:lnSpc>
              <a:spcBef>
                <a:spcPts val="1000"/>
              </a:spcBef>
              <a:spcAft>
                <a:spcPts val="0"/>
              </a:spcAft>
              <a:buClr>
                <a:schemeClr val="dk1"/>
              </a:buClr>
              <a:buSzPts val="2400"/>
              <a:buChar char="•"/>
            </a:pPr>
            <a:r>
              <a:rPr lang="en-GB" sz="2400">
                <a:solidFill>
                  <a:schemeClr val="dk1"/>
                </a:solidFill>
              </a:rPr>
              <a:t>Whilst enhanced training should be </a:t>
            </a:r>
            <a:r>
              <a:rPr lang="en-GB" sz="2400">
                <a:solidFill>
                  <a:schemeClr val="dk1"/>
                </a:solidFill>
              </a:rPr>
              <a:t>offered to anyone in a regulated role, everyone in the club including children should be aware of the safeguarding and child protection measures that you have in your policy.  Ensure that the right environment is set up so that anyone with concerns will feel able to speak up</a:t>
            </a:r>
            <a:endParaRPr sz="2400">
              <a:solidFill>
                <a:schemeClr val="dk1"/>
              </a:solidFill>
            </a:endParaRPr>
          </a:p>
          <a:p>
            <a:pPr indent="-381000" lvl="0" marL="457200" marR="0" rtl="0" algn="l">
              <a:lnSpc>
                <a:spcPct val="120000"/>
              </a:lnSpc>
              <a:spcBef>
                <a:spcPts val="1000"/>
              </a:spcBef>
              <a:spcAft>
                <a:spcPts val="0"/>
              </a:spcAft>
              <a:buClr>
                <a:schemeClr val="dk1"/>
              </a:buClr>
              <a:buSzPts val="2400"/>
              <a:buChar char="•"/>
            </a:pPr>
            <a:r>
              <a:rPr lang="en-GB" sz="2400">
                <a:solidFill>
                  <a:schemeClr val="dk1"/>
                </a:solidFill>
              </a:rPr>
              <a:t>Make sure that your policy sets out how you will support adults if an allegation is being investigated and they are temporarily removed from activity. Confidentiality is a key thing to consider.</a:t>
            </a:r>
            <a:endParaRPr sz="2400">
              <a:solidFill>
                <a:schemeClr val="dk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
        <p:nvSpPr>
          <p:cNvPr id="171" name="Google Shape;171;p9"/>
          <p:cNvSpPr txBox="1"/>
          <p:nvPr/>
        </p:nvSpPr>
        <p:spPr>
          <a:xfrm>
            <a:off x="1451575" y="804527"/>
            <a:ext cx="9603300" cy="1335600"/>
          </a:xfrm>
          <a:prstGeom prst="rect">
            <a:avLst/>
          </a:prstGeom>
          <a:noFill/>
          <a:ln>
            <a:noFill/>
          </a:ln>
        </p:spPr>
        <p:txBody>
          <a:bodyPr anchorCtr="0" anchor="t" bIns="45700" lIns="91425" spcFirstLastPara="1" rIns="91425" wrap="square" tIns="45700">
            <a:noAutofit/>
          </a:bodyPr>
          <a:lstStyle/>
          <a:p>
            <a:pPr indent="0" lvl="0" marL="0" marR="0" rtl="0" algn="l">
              <a:lnSpc>
                <a:spcPct val="110000"/>
              </a:lnSpc>
              <a:spcBef>
                <a:spcPts val="0"/>
              </a:spcBef>
              <a:spcAft>
                <a:spcPts val="0"/>
              </a:spcAft>
              <a:buClr>
                <a:schemeClr val="dk1"/>
              </a:buClr>
              <a:buSzPts val="3200"/>
              <a:buFont typeface="Gill Sans"/>
              <a:buNone/>
            </a:pPr>
            <a:r>
              <a:rPr lang="en-GB" sz="3600">
                <a:solidFill>
                  <a:srgbClr val="7A4183"/>
                </a:solidFill>
                <a:latin typeface="Play"/>
                <a:ea typeface="Play"/>
                <a:cs typeface="Play"/>
                <a:sym typeface="Play"/>
              </a:rPr>
              <a:t>USEFUL LINKS AND ORGANISATIONS - TRAINING &amp; PVG SCHEME</a:t>
            </a:r>
            <a:endParaRPr/>
          </a:p>
        </p:txBody>
      </p:sp>
      <p:sp>
        <p:nvSpPr>
          <p:cNvPr id="172" name="Google Shape;172;p9"/>
          <p:cNvSpPr txBox="1"/>
          <p:nvPr/>
        </p:nvSpPr>
        <p:spPr>
          <a:xfrm>
            <a:off x="1294342" y="2280012"/>
            <a:ext cx="9603300" cy="3450600"/>
          </a:xfrm>
          <a:prstGeom prst="rect">
            <a:avLst/>
          </a:prstGeom>
          <a:noFill/>
          <a:ln>
            <a:noFill/>
          </a:ln>
        </p:spPr>
        <p:txBody>
          <a:bodyPr anchorCtr="0" anchor="t" bIns="45700" lIns="91425" spcFirstLastPara="1" rIns="91425" wrap="square" tIns="45700">
            <a:normAutofit lnSpcReduction="20000"/>
          </a:bodyPr>
          <a:lstStyle/>
          <a:p>
            <a:pPr indent="-228600" lvl="0" marL="228600" rtl="0" algn="l">
              <a:lnSpc>
                <a:spcPct val="120000"/>
              </a:lnSpc>
              <a:spcBef>
                <a:spcPts val="0"/>
              </a:spcBef>
              <a:spcAft>
                <a:spcPts val="0"/>
              </a:spcAft>
              <a:buClr>
                <a:schemeClr val="dk1"/>
              </a:buClr>
              <a:buSzPts val="2200"/>
              <a:buChar char="•"/>
            </a:pPr>
            <a:r>
              <a:rPr lang="en-GB" sz="2400">
                <a:solidFill>
                  <a:schemeClr val="dk1"/>
                </a:solidFill>
              </a:rPr>
              <a:t>Volunteer Scotland Disclosure Services for PVG scheme records, training and templates that you may find useful </a:t>
            </a:r>
            <a:r>
              <a:rPr lang="en-GB" sz="2400" u="sng">
                <a:solidFill>
                  <a:schemeClr val="hlink"/>
                </a:solidFill>
                <a:hlinkClick r:id="rId3"/>
              </a:rPr>
              <a:t>https://www.volunteerscotland.net/disclosure-services</a:t>
            </a:r>
            <a:endParaRPr sz="2400">
              <a:solidFill>
                <a:schemeClr val="dk1"/>
              </a:solidFill>
            </a:endParaRPr>
          </a:p>
          <a:p>
            <a:pPr indent="-241300" lvl="0" marL="228600" rtl="0" algn="l">
              <a:lnSpc>
                <a:spcPct val="120000"/>
              </a:lnSpc>
              <a:spcBef>
                <a:spcPts val="0"/>
              </a:spcBef>
              <a:spcAft>
                <a:spcPts val="0"/>
              </a:spcAft>
              <a:buClr>
                <a:schemeClr val="dk1"/>
              </a:buClr>
              <a:buSzPts val="2400"/>
              <a:buChar char="•"/>
            </a:pPr>
            <a:r>
              <a:rPr lang="en-GB" sz="2400">
                <a:solidFill>
                  <a:schemeClr val="dk1"/>
                </a:solidFill>
              </a:rPr>
              <a:t>NSPCC training </a:t>
            </a:r>
            <a:r>
              <a:rPr lang="en-GB" sz="2400" u="sng">
                <a:solidFill>
                  <a:schemeClr val="hlink"/>
                </a:solidFill>
                <a:hlinkClick r:id="rId4"/>
              </a:rPr>
              <a:t>https://learning.nspcc.org.uk/training/our-elearning-courses?gad_source=1&amp;gclid=CjwKCAiAkc28BhB0EiwAM001TZoDlHIbdF4icgH0bTS8shiOsZQJjQmQq4KWl8ncJvppoyJQ3e61qhoCYyYQAvD_BwE&amp;gclsrc=aw.ds</a:t>
            </a:r>
            <a:endParaRPr sz="2400">
              <a:solidFill>
                <a:schemeClr val="dk1"/>
              </a:solidFill>
            </a:endParaRPr>
          </a:p>
          <a:p>
            <a:pPr indent="-241300" lvl="0" marL="228600" rtl="0" algn="l">
              <a:lnSpc>
                <a:spcPct val="120000"/>
              </a:lnSpc>
              <a:spcBef>
                <a:spcPts val="0"/>
              </a:spcBef>
              <a:spcAft>
                <a:spcPts val="0"/>
              </a:spcAft>
              <a:buClr>
                <a:schemeClr val="dk1"/>
              </a:buClr>
              <a:buSzPts val="2400"/>
              <a:buChar char="•"/>
            </a:pPr>
            <a:r>
              <a:t/>
            </a:r>
            <a:endParaRPr sz="2400">
              <a:solidFill>
                <a:schemeClr val="dk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
        <p:nvSpPr>
          <p:cNvPr id="178" name="Google Shape;178;p10"/>
          <p:cNvSpPr txBox="1"/>
          <p:nvPr/>
        </p:nvSpPr>
        <p:spPr>
          <a:xfrm>
            <a:off x="1451575" y="804527"/>
            <a:ext cx="9603300" cy="1376100"/>
          </a:xfrm>
          <a:prstGeom prst="rect">
            <a:avLst/>
          </a:prstGeom>
          <a:noFill/>
          <a:ln>
            <a:noFill/>
          </a:ln>
        </p:spPr>
        <p:txBody>
          <a:bodyPr anchorCtr="0" anchor="t" bIns="45700" lIns="91425" spcFirstLastPara="1" rIns="91425" wrap="square" tIns="45700">
            <a:noAutofit/>
          </a:bodyPr>
          <a:lstStyle/>
          <a:p>
            <a:pPr indent="0" lvl="0" marL="0" marR="0" rtl="0" algn="l">
              <a:lnSpc>
                <a:spcPct val="130000"/>
              </a:lnSpc>
              <a:spcBef>
                <a:spcPts val="0"/>
              </a:spcBef>
              <a:spcAft>
                <a:spcPts val="0"/>
              </a:spcAft>
              <a:buClr>
                <a:schemeClr val="dk1"/>
              </a:buClr>
              <a:buSzPts val="3200"/>
              <a:buFont typeface="Gill Sans"/>
              <a:buNone/>
            </a:pPr>
            <a:r>
              <a:rPr lang="en-GB" sz="3600">
                <a:solidFill>
                  <a:srgbClr val="7A4183"/>
                </a:solidFill>
                <a:latin typeface="Play"/>
                <a:ea typeface="Play"/>
                <a:cs typeface="Play"/>
                <a:sym typeface="Play"/>
              </a:rPr>
              <a:t>USEFUL EXAMPLES OF SAFEGUARDING/ CHILD PROTECTION POLICIES</a:t>
            </a:r>
            <a:endParaRPr/>
          </a:p>
        </p:txBody>
      </p:sp>
      <p:sp>
        <p:nvSpPr>
          <p:cNvPr id="179" name="Google Shape;179;p10"/>
          <p:cNvSpPr txBox="1"/>
          <p:nvPr/>
        </p:nvSpPr>
        <p:spPr>
          <a:xfrm>
            <a:off x="1451579" y="2379684"/>
            <a:ext cx="9603300" cy="3450600"/>
          </a:xfrm>
          <a:prstGeom prst="rect">
            <a:avLst/>
          </a:prstGeom>
          <a:noFill/>
          <a:ln>
            <a:noFill/>
          </a:ln>
        </p:spPr>
        <p:txBody>
          <a:bodyPr anchorCtr="0" anchor="t" bIns="45700" lIns="91425" spcFirstLastPara="1" rIns="91425" wrap="square" tIns="45700">
            <a:normAutofit fontScale="32500" lnSpcReduction="10000"/>
          </a:bodyPr>
          <a:lstStyle/>
          <a:p>
            <a:pPr indent="-241300" lvl="0" marL="228600" marR="0" rtl="0" algn="l">
              <a:lnSpc>
                <a:spcPct val="120000"/>
              </a:lnSpc>
              <a:spcBef>
                <a:spcPts val="0"/>
              </a:spcBef>
              <a:spcAft>
                <a:spcPts val="0"/>
              </a:spcAft>
              <a:buClr>
                <a:schemeClr val="dk1"/>
              </a:buClr>
              <a:buSzPct val="100000"/>
              <a:buFont typeface="Arial"/>
              <a:buChar char="•"/>
            </a:pPr>
            <a:r>
              <a:rPr lang="en-GB" sz="7384">
                <a:solidFill>
                  <a:schemeClr val="dk1"/>
                </a:solidFill>
              </a:rPr>
              <a:t>SCDA Safeguarding and Child Protection Policy</a:t>
            </a:r>
            <a:endParaRPr sz="7384">
              <a:solidFill>
                <a:schemeClr val="dk1"/>
              </a:solidFill>
            </a:endParaRPr>
          </a:p>
          <a:p>
            <a:pPr indent="-241300" lvl="0" marL="228600" marR="0" rtl="0" algn="l">
              <a:lnSpc>
                <a:spcPct val="120000"/>
              </a:lnSpc>
              <a:spcBef>
                <a:spcPts val="0"/>
              </a:spcBef>
              <a:spcAft>
                <a:spcPts val="0"/>
              </a:spcAft>
              <a:buClr>
                <a:schemeClr val="dk1"/>
              </a:buClr>
              <a:buSzPct val="100000"/>
              <a:buChar char="•"/>
            </a:pPr>
            <a:r>
              <a:rPr lang="en-GB" sz="7384">
                <a:solidFill>
                  <a:schemeClr val="dk1"/>
                </a:solidFill>
              </a:rPr>
              <a:t>YTAS link to Creative Scotland &amp; Children in Scotland Resource </a:t>
            </a:r>
            <a:r>
              <a:rPr lang="en-GB" sz="7384" u="sng">
                <a:solidFill>
                  <a:schemeClr val="hlink"/>
                </a:solidFill>
                <a:hlinkClick r:id="rId3"/>
              </a:rPr>
              <a:t>https://ytas.org.uk/resources/creating-safety/</a:t>
            </a:r>
            <a:endParaRPr sz="7384">
              <a:solidFill>
                <a:schemeClr val="dk1"/>
              </a:solidFill>
            </a:endParaRPr>
          </a:p>
          <a:p>
            <a:pPr indent="-241300" lvl="0" marL="228600" marR="0" rtl="0" algn="l">
              <a:lnSpc>
                <a:spcPct val="120000"/>
              </a:lnSpc>
              <a:spcBef>
                <a:spcPts val="0"/>
              </a:spcBef>
              <a:spcAft>
                <a:spcPts val="0"/>
              </a:spcAft>
              <a:buClr>
                <a:schemeClr val="dk1"/>
              </a:buClr>
              <a:buSzPct val="100000"/>
              <a:buChar char="•"/>
            </a:pPr>
            <a:r>
              <a:rPr lang="en-GB" sz="7384">
                <a:solidFill>
                  <a:schemeClr val="dk1"/>
                </a:solidFill>
              </a:rPr>
              <a:t>Youth Scotland resources and </a:t>
            </a:r>
            <a:r>
              <a:rPr lang="en-GB" sz="7384">
                <a:solidFill>
                  <a:schemeClr val="dk1"/>
                </a:solidFill>
              </a:rPr>
              <a:t>templates</a:t>
            </a:r>
            <a:r>
              <a:rPr lang="en-GB" sz="7384">
                <a:solidFill>
                  <a:schemeClr val="dk1"/>
                </a:solidFill>
              </a:rPr>
              <a:t> </a:t>
            </a:r>
            <a:r>
              <a:rPr lang="en-GB" sz="7384" u="sng">
                <a:solidFill>
                  <a:schemeClr val="hlink"/>
                </a:solidFill>
                <a:hlinkClick r:id="rId4"/>
              </a:rPr>
              <a:t>https://www.youthscotland.org.uk/essential/youth-work-essentials-policies-and-procedures/</a:t>
            </a:r>
            <a:endParaRPr sz="7384">
              <a:solidFill>
                <a:schemeClr val="dk1"/>
              </a:solidFill>
            </a:endParaRPr>
          </a:p>
          <a:p>
            <a:pPr indent="-138430" lvl="0" marL="228600" marR="0" rtl="0" algn="l">
              <a:lnSpc>
                <a:spcPct val="120000"/>
              </a:lnSpc>
              <a:spcBef>
                <a:spcPts val="0"/>
              </a:spcBef>
              <a:spcAft>
                <a:spcPts val="0"/>
              </a:spcAft>
              <a:buClr>
                <a:schemeClr val="dk1"/>
              </a:buClr>
              <a:buSzPct val="100000"/>
              <a:buChar char="•"/>
            </a:pPr>
            <a:br>
              <a:rPr lang="en-GB" sz="2400">
                <a:solidFill>
                  <a:schemeClr val="dk1"/>
                </a:solidFill>
              </a:rPr>
            </a:br>
            <a:endParaRPr sz="2400">
              <a:solidFill>
                <a:schemeClr val="dk1"/>
              </a:solidFill>
            </a:endParaRPr>
          </a:p>
          <a:p>
            <a:pPr indent="0" lvl="0" marL="0" marR="0" rtl="0" algn="l">
              <a:lnSpc>
                <a:spcPct val="120000"/>
              </a:lnSpc>
              <a:spcBef>
                <a:spcPts val="0"/>
              </a:spcBef>
              <a:spcAft>
                <a:spcPts val="0"/>
              </a:spcAft>
              <a:buNone/>
            </a:pPr>
            <a:r>
              <a:t/>
            </a:r>
            <a:endParaRPr sz="2400">
              <a:solidFill>
                <a:schemeClr val="dk1"/>
              </a:solidFill>
            </a:endParaRPr>
          </a:p>
          <a:p>
            <a:pPr indent="0" lvl="0" marL="457200" marR="0" rtl="0" algn="l">
              <a:lnSpc>
                <a:spcPct val="120000"/>
              </a:lnSpc>
              <a:spcBef>
                <a:spcPts val="0"/>
              </a:spcBef>
              <a:spcAft>
                <a:spcPts val="0"/>
              </a:spcAft>
              <a:buClr>
                <a:schemeClr val="dk1"/>
              </a:buClr>
              <a:buSzPct val="100000"/>
              <a:buFont typeface="Arial"/>
              <a:buNone/>
            </a:pPr>
            <a:br>
              <a:rPr lang="en-GB" sz="2400">
                <a:solidFill>
                  <a:schemeClr val="dk1"/>
                </a:solidFill>
                <a:latin typeface="Arial"/>
                <a:ea typeface="Arial"/>
                <a:cs typeface="Arial"/>
                <a:sym typeface="Arial"/>
              </a:rPr>
            </a:br>
            <a:endParaRPr sz="2400">
              <a:solidFill>
                <a:schemeClr val="dk1"/>
              </a:solidFill>
              <a:latin typeface="Arial"/>
              <a:ea typeface="Arial"/>
              <a:cs typeface="Arial"/>
              <a:sym typeface="Arial"/>
            </a:endParaRPr>
          </a:p>
          <a:p>
            <a:pPr indent="0" lvl="0" marL="457200" marR="0" rtl="0" algn="l">
              <a:lnSpc>
                <a:spcPct val="120000"/>
              </a:lnSpc>
              <a:spcBef>
                <a:spcPts val="0"/>
              </a:spcBef>
              <a:spcAft>
                <a:spcPts val="0"/>
              </a:spcAft>
              <a:buClr>
                <a:schemeClr val="dk1"/>
              </a:buClr>
              <a:buSzPct val="100000"/>
              <a:buFont typeface="Arial"/>
              <a:buNone/>
            </a:pPr>
            <a:r>
              <a:t/>
            </a:r>
            <a:endParaRPr sz="2800">
              <a:solidFill>
                <a:schemeClr val="dk1"/>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g32913ac9c4b_0_31"/>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
        <p:nvSpPr>
          <p:cNvPr id="185" name="Google Shape;185;g32913ac9c4b_0_31"/>
          <p:cNvSpPr txBox="1"/>
          <p:nvPr/>
        </p:nvSpPr>
        <p:spPr>
          <a:xfrm>
            <a:off x="1451575" y="804527"/>
            <a:ext cx="9603300" cy="1376100"/>
          </a:xfrm>
          <a:prstGeom prst="rect">
            <a:avLst/>
          </a:prstGeom>
          <a:noFill/>
          <a:ln>
            <a:noFill/>
          </a:ln>
        </p:spPr>
        <p:txBody>
          <a:bodyPr anchorCtr="0" anchor="t" bIns="45700" lIns="91425" spcFirstLastPara="1" rIns="91425" wrap="square" tIns="45700">
            <a:noAutofit/>
          </a:bodyPr>
          <a:lstStyle/>
          <a:p>
            <a:pPr indent="0" lvl="0" marL="0" marR="0" rtl="0" algn="l">
              <a:lnSpc>
                <a:spcPct val="130000"/>
              </a:lnSpc>
              <a:spcBef>
                <a:spcPts val="0"/>
              </a:spcBef>
              <a:spcAft>
                <a:spcPts val="0"/>
              </a:spcAft>
              <a:buClr>
                <a:schemeClr val="dk1"/>
              </a:buClr>
              <a:buSzPts val="3200"/>
              <a:buFont typeface="Gill Sans"/>
              <a:buNone/>
            </a:pPr>
            <a:r>
              <a:rPr lang="en-GB" sz="3600">
                <a:solidFill>
                  <a:srgbClr val="7A4183"/>
                </a:solidFill>
                <a:latin typeface="Play"/>
                <a:ea typeface="Play"/>
                <a:cs typeface="Play"/>
                <a:sym typeface="Play"/>
              </a:rPr>
              <a:t>USEFUL EXAMPLES OF SAFEGUARDING/ CHILD PROTECTION POLICIES</a:t>
            </a:r>
            <a:endParaRPr/>
          </a:p>
        </p:txBody>
      </p:sp>
      <p:sp>
        <p:nvSpPr>
          <p:cNvPr id="186" name="Google Shape;186;g32913ac9c4b_0_31"/>
          <p:cNvSpPr txBox="1"/>
          <p:nvPr/>
        </p:nvSpPr>
        <p:spPr>
          <a:xfrm>
            <a:off x="1451579" y="2379684"/>
            <a:ext cx="9603300" cy="3450600"/>
          </a:xfrm>
          <a:prstGeom prst="rect">
            <a:avLst/>
          </a:prstGeom>
          <a:noFill/>
          <a:ln>
            <a:noFill/>
          </a:ln>
        </p:spPr>
        <p:txBody>
          <a:bodyPr anchorCtr="0" anchor="t" bIns="45700" lIns="91425" spcFirstLastPara="1" rIns="91425" wrap="square" tIns="45700">
            <a:normAutofit fontScale="25000" lnSpcReduction="20000"/>
          </a:bodyPr>
          <a:lstStyle/>
          <a:p>
            <a:pPr indent="-241300" lvl="0" marL="228600" marR="0" rtl="0" algn="l">
              <a:lnSpc>
                <a:spcPct val="120000"/>
              </a:lnSpc>
              <a:spcBef>
                <a:spcPts val="0"/>
              </a:spcBef>
              <a:spcAft>
                <a:spcPts val="0"/>
              </a:spcAft>
              <a:buClr>
                <a:schemeClr val="dk1"/>
              </a:buClr>
              <a:buSzPct val="100000"/>
              <a:buChar char="•"/>
            </a:pPr>
            <a:r>
              <a:rPr lang="en-GB" sz="9600">
                <a:solidFill>
                  <a:schemeClr val="dk1"/>
                </a:solidFill>
              </a:rPr>
              <a:t>NSPCC Online Safety </a:t>
            </a:r>
            <a:r>
              <a:rPr lang="en-GB" sz="9600" u="sng">
                <a:solidFill>
                  <a:schemeClr val="hlink"/>
                </a:solidFill>
                <a:hlinkClick r:id="rId3"/>
              </a:rPr>
              <a:t>https://learning.nspcc.org.uk/online-safety?_gl=1*1ekvvlq*_up*MQ..&amp;gclid=CjwKCAiAkc28BhB0EiwAM001TZoDlHIbdF4icgH0bTS8shiOsZQJjQmQq4KWl8ncJvppoyJQ3e61qhoCYyYQAvD_BwE&amp;gclsrc=aw.ds</a:t>
            </a:r>
            <a:endParaRPr sz="9600">
              <a:solidFill>
                <a:schemeClr val="dk1"/>
              </a:solidFill>
            </a:endParaRPr>
          </a:p>
          <a:p>
            <a:pPr indent="-228600" lvl="0" marL="228600" marR="0" rtl="0" algn="l">
              <a:lnSpc>
                <a:spcPct val="120000"/>
              </a:lnSpc>
              <a:spcBef>
                <a:spcPts val="0"/>
              </a:spcBef>
              <a:spcAft>
                <a:spcPts val="0"/>
              </a:spcAft>
              <a:buClr>
                <a:schemeClr val="dk1"/>
              </a:buClr>
              <a:buSzPct val="91666"/>
              <a:buChar char="•"/>
            </a:pPr>
            <a:r>
              <a:rPr lang="en-GB" sz="9600">
                <a:solidFill>
                  <a:schemeClr val="dk1"/>
                </a:solidFill>
              </a:rPr>
              <a:t>Scottish Youth Theatre Safeguarding </a:t>
            </a:r>
            <a:r>
              <a:rPr lang="en-GB" sz="9600" u="sng">
                <a:solidFill>
                  <a:schemeClr val="hlink"/>
                </a:solidFill>
                <a:hlinkClick r:id="rId4"/>
              </a:rPr>
              <a:t>https://scottishyouththeatre.org/wp-content/uploads/2024/11/Safeguarding-Digital-Safeguarding-Policies-November-2024.pdf</a:t>
            </a:r>
            <a:br>
              <a:rPr lang="en-GB" sz="8800">
                <a:solidFill>
                  <a:schemeClr val="dk1"/>
                </a:solidFill>
              </a:rPr>
            </a:br>
            <a:endParaRPr sz="8800">
              <a:solidFill>
                <a:schemeClr val="dk1"/>
              </a:solidFill>
            </a:endParaRPr>
          </a:p>
          <a:p>
            <a:pPr indent="-127000" lvl="0" marL="228600" marR="0" rtl="0" algn="l">
              <a:lnSpc>
                <a:spcPct val="120000"/>
              </a:lnSpc>
              <a:spcBef>
                <a:spcPts val="0"/>
              </a:spcBef>
              <a:spcAft>
                <a:spcPts val="0"/>
              </a:spcAft>
              <a:buClr>
                <a:schemeClr val="dk1"/>
              </a:buClr>
              <a:buSzPct val="100000"/>
              <a:buChar char="•"/>
            </a:pPr>
            <a:r>
              <a:t/>
            </a:r>
            <a:endParaRPr sz="2400">
              <a:solidFill>
                <a:schemeClr val="dk1"/>
              </a:solidFill>
            </a:endParaRPr>
          </a:p>
          <a:p>
            <a:pPr indent="0" lvl="0" marL="0" marR="0" rtl="0" algn="l">
              <a:lnSpc>
                <a:spcPct val="120000"/>
              </a:lnSpc>
              <a:spcBef>
                <a:spcPts val="0"/>
              </a:spcBef>
              <a:spcAft>
                <a:spcPts val="0"/>
              </a:spcAft>
              <a:buNone/>
            </a:pPr>
            <a:r>
              <a:t/>
            </a:r>
            <a:endParaRPr sz="2400">
              <a:solidFill>
                <a:schemeClr val="dk1"/>
              </a:solidFill>
            </a:endParaRPr>
          </a:p>
          <a:p>
            <a:pPr indent="0" lvl="0" marL="457200" marR="0" rtl="0" algn="l">
              <a:lnSpc>
                <a:spcPct val="120000"/>
              </a:lnSpc>
              <a:spcBef>
                <a:spcPts val="0"/>
              </a:spcBef>
              <a:spcAft>
                <a:spcPts val="0"/>
              </a:spcAft>
              <a:buClr>
                <a:schemeClr val="dk1"/>
              </a:buClr>
              <a:buSzPct val="100000"/>
              <a:buFont typeface="Arial"/>
              <a:buNone/>
            </a:pPr>
            <a:br>
              <a:rPr lang="en-GB" sz="2400">
                <a:solidFill>
                  <a:schemeClr val="dk1"/>
                </a:solidFill>
                <a:latin typeface="Arial"/>
                <a:ea typeface="Arial"/>
                <a:cs typeface="Arial"/>
                <a:sym typeface="Arial"/>
              </a:rPr>
            </a:br>
            <a:endParaRPr sz="2400">
              <a:solidFill>
                <a:schemeClr val="dk1"/>
              </a:solidFill>
              <a:latin typeface="Arial"/>
              <a:ea typeface="Arial"/>
              <a:cs typeface="Arial"/>
              <a:sym typeface="Arial"/>
            </a:endParaRPr>
          </a:p>
          <a:p>
            <a:pPr indent="0" lvl="0" marL="457200" marR="0" rtl="0" algn="l">
              <a:lnSpc>
                <a:spcPct val="120000"/>
              </a:lnSpc>
              <a:spcBef>
                <a:spcPts val="0"/>
              </a:spcBef>
              <a:spcAft>
                <a:spcPts val="0"/>
              </a:spcAft>
              <a:buClr>
                <a:schemeClr val="dk1"/>
              </a:buClr>
              <a:buSzPct val="100000"/>
              <a:buFont typeface="Arial"/>
              <a:buNone/>
            </a:pPr>
            <a:r>
              <a:t/>
            </a:r>
            <a:endParaRPr sz="2800">
              <a:solidFill>
                <a:schemeClr val="dk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
        <p:nvSpPr>
          <p:cNvPr id="102" name="Google Shape;102;p2"/>
          <p:cNvSpPr txBox="1"/>
          <p:nvPr/>
        </p:nvSpPr>
        <p:spPr>
          <a:xfrm>
            <a:off x="1451554" y="929164"/>
            <a:ext cx="9603300" cy="1049100"/>
          </a:xfrm>
          <a:prstGeom prst="rect">
            <a:avLst/>
          </a:prstGeom>
          <a:noFill/>
          <a:ln>
            <a:noFill/>
          </a:ln>
        </p:spPr>
        <p:txBody>
          <a:bodyPr anchorCtr="0" anchor="t" bIns="45700" lIns="91425" spcFirstLastPara="1" rIns="91425" wrap="square" tIns="45700">
            <a:normAutofit/>
          </a:bodyPr>
          <a:lstStyle/>
          <a:p>
            <a:pPr indent="0" lvl="0" marL="0" marR="0" rtl="0" algn="l">
              <a:lnSpc>
                <a:spcPct val="90000"/>
              </a:lnSpc>
              <a:spcBef>
                <a:spcPts val="0"/>
              </a:spcBef>
              <a:spcAft>
                <a:spcPts val="0"/>
              </a:spcAft>
              <a:buClr>
                <a:schemeClr val="dk1"/>
              </a:buClr>
              <a:buSzPts val="3200"/>
              <a:buFont typeface="Gill Sans"/>
              <a:buNone/>
            </a:pPr>
            <a:r>
              <a:rPr lang="en-GB" sz="3600">
                <a:solidFill>
                  <a:srgbClr val="7A4183"/>
                </a:solidFill>
                <a:latin typeface="Play"/>
                <a:ea typeface="Play"/>
                <a:cs typeface="Play"/>
                <a:sym typeface="Play"/>
              </a:rPr>
              <a:t>WHAT THIS PRESENTATION WILL COVER</a:t>
            </a:r>
            <a:endParaRPr/>
          </a:p>
        </p:txBody>
      </p:sp>
      <p:sp>
        <p:nvSpPr>
          <p:cNvPr id="103" name="Google Shape;103;p2"/>
          <p:cNvSpPr txBox="1"/>
          <p:nvPr/>
        </p:nvSpPr>
        <p:spPr>
          <a:xfrm>
            <a:off x="1492870" y="2243880"/>
            <a:ext cx="9603275" cy="3450613"/>
          </a:xfrm>
          <a:prstGeom prst="rect">
            <a:avLst/>
          </a:prstGeom>
          <a:noFill/>
          <a:ln>
            <a:noFill/>
          </a:ln>
        </p:spPr>
        <p:txBody>
          <a:bodyPr anchorCtr="0" anchor="t" bIns="45700" lIns="91425" spcFirstLastPara="1" rIns="91425" wrap="square" tIns="45700">
            <a:normAutofit fontScale="92500" lnSpcReduction="10000"/>
          </a:bodyPr>
          <a:lstStyle/>
          <a:p>
            <a:pPr indent="-217170" lvl="0" marL="228600" marR="0" rtl="0" algn="l">
              <a:lnSpc>
                <a:spcPct val="110000"/>
              </a:lnSpc>
              <a:spcBef>
                <a:spcPts val="1200"/>
              </a:spcBef>
              <a:spcAft>
                <a:spcPts val="0"/>
              </a:spcAft>
              <a:buClr>
                <a:schemeClr val="dk1"/>
              </a:buClr>
              <a:buSzPct val="75000"/>
              <a:buFont typeface="Arial"/>
              <a:buChar char="•"/>
            </a:pPr>
            <a:r>
              <a:rPr lang="en-GB" sz="3200">
                <a:solidFill>
                  <a:schemeClr val="dk1"/>
                </a:solidFill>
              </a:rPr>
              <a:t>An explanation of the difference between safeguarding and child protection</a:t>
            </a:r>
            <a:endParaRPr sz="3200">
              <a:solidFill>
                <a:schemeClr val="dk1"/>
              </a:solidFill>
            </a:endParaRPr>
          </a:p>
          <a:p>
            <a:pPr indent="-264160" lvl="0" marL="228600" marR="0" rtl="0" algn="l">
              <a:lnSpc>
                <a:spcPct val="110000"/>
              </a:lnSpc>
              <a:spcBef>
                <a:spcPts val="1200"/>
              </a:spcBef>
              <a:spcAft>
                <a:spcPts val="0"/>
              </a:spcAft>
              <a:buClr>
                <a:schemeClr val="dk1"/>
              </a:buClr>
              <a:buSzPct val="100000"/>
              <a:buChar char="•"/>
            </a:pPr>
            <a:r>
              <a:rPr lang="en-GB" sz="3200">
                <a:solidFill>
                  <a:schemeClr val="dk1"/>
                </a:solidFill>
              </a:rPr>
              <a:t>The legal obligations of the PVG (Protecting Vulnerable Groups) scheme </a:t>
            </a:r>
            <a:endParaRPr sz="3200">
              <a:solidFill>
                <a:schemeClr val="dk1"/>
              </a:solidFill>
            </a:endParaRPr>
          </a:p>
          <a:p>
            <a:pPr indent="-264160" lvl="0" marL="228600" marR="0" rtl="0" algn="l">
              <a:lnSpc>
                <a:spcPct val="110000"/>
              </a:lnSpc>
              <a:spcBef>
                <a:spcPts val="1200"/>
              </a:spcBef>
              <a:spcAft>
                <a:spcPts val="0"/>
              </a:spcAft>
              <a:buClr>
                <a:schemeClr val="dk1"/>
              </a:buClr>
              <a:buSzPct val="100000"/>
              <a:buChar char="•"/>
            </a:pPr>
            <a:r>
              <a:rPr lang="en-GB" sz="3200">
                <a:solidFill>
                  <a:schemeClr val="dk1"/>
                </a:solidFill>
              </a:rPr>
              <a:t>What to consider when you create your own policies</a:t>
            </a:r>
            <a:endParaRPr sz="3200">
              <a:solidFill>
                <a:schemeClr val="dk1"/>
              </a:solidFill>
            </a:endParaRPr>
          </a:p>
          <a:p>
            <a:pPr indent="-264160" lvl="0" marL="228600" marR="0" rtl="0" algn="l">
              <a:lnSpc>
                <a:spcPct val="110000"/>
              </a:lnSpc>
              <a:spcBef>
                <a:spcPts val="1200"/>
              </a:spcBef>
              <a:spcAft>
                <a:spcPts val="0"/>
              </a:spcAft>
              <a:buClr>
                <a:schemeClr val="dk1"/>
              </a:buClr>
              <a:buSzPct val="100000"/>
              <a:buChar char="•"/>
            </a:pPr>
            <a:r>
              <a:rPr lang="en-GB" sz="3200">
                <a:solidFill>
                  <a:schemeClr val="dk1"/>
                </a:solidFill>
              </a:rPr>
              <a:t>Signposting to organisations and good practice</a:t>
            </a:r>
            <a:endParaRPr sz="3200">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
        <p:nvSpPr>
          <p:cNvPr id="109" name="Google Shape;109;p3"/>
          <p:cNvSpPr txBox="1"/>
          <p:nvPr/>
        </p:nvSpPr>
        <p:spPr>
          <a:xfrm>
            <a:off x="1611800" y="1613625"/>
            <a:ext cx="9280500" cy="3888300"/>
          </a:xfrm>
          <a:prstGeom prst="rect">
            <a:avLst/>
          </a:prstGeom>
          <a:noFill/>
          <a:ln>
            <a:noFill/>
          </a:ln>
        </p:spPr>
        <p:txBody>
          <a:bodyPr anchorCtr="0" anchor="t" bIns="45700" lIns="91425" spcFirstLastPara="1" rIns="91425" wrap="square" tIns="45700">
            <a:noAutofit/>
          </a:bodyPr>
          <a:lstStyle/>
          <a:p>
            <a:pPr indent="0" lvl="0" marL="0" marR="0" rtl="0" algn="l">
              <a:lnSpc>
                <a:spcPct val="120000"/>
              </a:lnSpc>
              <a:spcBef>
                <a:spcPts val="0"/>
              </a:spcBef>
              <a:spcAft>
                <a:spcPts val="0"/>
              </a:spcAft>
              <a:buClr>
                <a:schemeClr val="dk1"/>
              </a:buClr>
              <a:buSzPts val="2000"/>
              <a:buFont typeface="Gill Sans"/>
              <a:buNone/>
            </a:pPr>
            <a:r>
              <a:rPr b="1" lang="en-GB" sz="3600">
                <a:solidFill>
                  <a:srgbClr val="7A4183"/>
                </a:solidFill>
                <a:latin typeface="Play"/>
                <a:ea typeface="Play"/>
                <a:cs typeface="Play"/>
                <a:sym typeface="Play"/>
              </a:rPr>
              <a:t>SAFEGUARDING</a:t>
            </a:r>
            <a:r>
              <a:rPr lang="en-GB" sz="3600">
                <a:solidFill>
                  <a:srgbClr val="7A4183"/>
                </a:solidFill>
                <a:latin typeface="Play"/>
                <a:ea typeface="Play"/>
                <a:cs typeface="Play"/>
                <a:sym typeface="Play"/>
              </a:rPr>
              <a:t> IS WHAT WE DO TO PREVENT HARM.</a:t>
            </a:r>
            <a:endParaRPr sz="3600">
              <a:solidFill>
                <a:srgbClr val="7A4183"/>
              </a:solidFill>
              <a:latin typeface="Play"/>
              <a:ea typeface="Play"/>
              <a:cs typeface="Play"/>
              <a:sym typeface="Play"/>
            </a:endParaRPr>
          </a:p>
          <a:p>
            <a:pPr indent="0" lvl="0" marL="0" marR="0" rtl="0" algn="l">
              <a:lnSpc>
                <a:spcPct val="120000"/>
              </a:lnSpc>
              <a:spcBef>
                <a:spcPts val="0"/>
              </a:spcBef>
              <a:spcAft>
                <a:spcPts val="0"/>
              </a:spcAft>
              <a:buClr>
                <a:schemeClr val="dk1"/>
              </a:buClr>
              <a:buSzPts val="2000"/>
              <a:buFont typeface="Gill Sans"/>
              <a:buNone/>
            </a:pPr>
            <a:r>
              <a:rPr b="1" lang="en-GB" sz="3600">
                <a:solidFill>
                  <a:srgbClr val="7A4183"/>
                </a:solidFill>
                <a:latin typeface="Play"/>
                <a:ea typeface="Play"/>
                <a:cs typeface="Play"/>
                <a:sym typeface="Play"/>
              </a:rPr>
              <a:t>CHILD PROTECTION</a:t>
            </a:r>
            <a:r>
              <a:rPr lang="en-GB" sz="3600">
                <a:solidFill>
                  <a:srgbClr val="7A4183"/>
                </a:solidFill>
                <a:latin typeface="Play"/>
                <a:ea typeface="Play"/>
                <a:cs typeface="Play"/>
                <a:sym typeface="Play"/>
              </a:rPr>
              <a:t> IS HOW WE RESPOND IF WE SUSPECT OR IF SOMEONE DISCLOSES HARM</a:t>
            </a:r>
            <a:endParaRPr sz="3600">
              <a:solidFill>
                <a:srgbClr val="7A4183"/>
              </a:solidFill>
              <a:latin typeface="Play"/>
              <a:ea typeface="Play"/>
              <a:cs typeface="Play"/>
              <a:sym typeface="Play"/>
            </a:endParaRPr>
          </a:p>
          <a:p>
            <a:pPr indent="0" lvl="0" marL="0" marR="0" rtl="0" algn="l">
              <a:lnSpc>
                <a:spcPct val="120000"/>
              </a:lnSpc>
              <a:spcBef>
                <a:spcPts val="0"/>
              </a:spcBef>
              <a:spcAft>
                <a:spcPts val="0"/>
              </a:spcAft>
              <a:buClr>
                <a:schemeClr val="dk1"/>
              </a:buClr>
              <a:buSzPts val="2000"/>
              <a:buFont typeface="Gill Sans"/>
              <a:buNone/>
            </a:pPr>
            <a:r>
              <a:t/>
            </a:r>
            <a:endParaRPr sz="2000">
              <a:solidFill>
                <a:srgbClr val="7A4183"/>
              </a:solidFill>
              <a:latin typeface="Play"/>
              <a:ea typeface="Play"/>
              <a:cs typeface="Play"/>
              <a:sym typeface="Play"/>
            </a:endParaRPr>
          </a:p>
          <a:p>
            <a:pPr indent="0" lvl="0" marL="0" marR="0" rtl="0" algn="l">
              <a:lnSpc>
                <a:spcPct val="120000"/>
              </a:lnSpc>
              <a:spcBef>
                <a:spcPts val="0"/>
              </a:spcBef>
              <a:spcAft>
                <a:spcPts val="0"/>
              </a:spcAft>
              <a:buClr>
                <a:schemeClr val="dk1"/>
              </a:buClr>
              <a:buSzPts val="2000"/>
              <a:buFont typeface="Gill Sans"/>
              <a:buNone/>
            </a:pPr>
            <a:r>
              <a:t/>
            </a:r>
            <a:endParaRPr sz="2000">
              <a:solidFill>
                <a:srgbClr val="7A4183"/>
              </a:solidFill>
              <a:latin typeface="Play"/>
              <a:ea typeface="Play"/>
              <a:cs typeface="Play"/>
              <a:sym typeface="Play"/>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
        <p:nvSpPr>
          <p:cNvPr id="115" name="Google Shape;115;p4"/>
          <p:cNvSpPr txBox="1"/>
          <p:nvPr/>
        </p:nvSpPr>
        <p:spPr>
          <a:xfrm>
            <a:off x="1451579" y="966632"/>
            <a:ext cx="9603300" cy="1049100"/>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dk1"/>
              </a:buClr>
              <a:buSzPts val="2000"/>
              <a:buFont typeface="Gill Sans"/>
              <a:buNone/>
            </a:pPr>
            <a:r>
              <a:rPr lang="en-GB" sz="3600">
                <a:solidFill>
                  <a:srgbClr val="7A4183"/>
                </a:solidFill>
                <a:latin typeface="Play"/>
                <a:ea typeface="Play"/>
                <a:cs typeface="Play"/>
                <a:sym typeface="Play"/>
              </a:rPr>
              <a:t>WHAT IS THE DEFINITION OF A CHILD IN SCOTLAND?</a:t>
            </a:r>
            <a:br>
              <a:rPr lang="en-GB" sz="3600">
                <a:solidFill>
                  <a:srgbClr val="7A4183"/>
                </a:solidFill>
                <a:latin typeface="Play"/>
                <a:ea typeface="Play"/>
                <a:cs typeface="Play"/>
                <a:sym typeface="Play"/>
              </a:rPr>
            </a:br>
            <a:endParaRPr sz="3600">
              <a:solidFill>
                <a:srgbClr val="7A4183"/>
              </a:solidFill>
              <a:latin typeface="Play"/>
              <a:ea typeface="Play"/>
              <a:cs typeface="Play"/>
              <a:sym typeface="Play"/>
            </a:endParaRPr>
          </a:p>
        </p:txBody>
      </p:sp>
      <p:sp>
        <p:nvSpPr>
          <p:cNvPr id="116" name="Google Shape;116;p4"/>
          <p:cNvSpPr txBox="1"/>
          <p:nvPr/>
        </p:nvSpPr>
        <p:spPr>
          <a:xfrm>
            <a:off x="1451579" y="2318381"/>
            <a:ext cx="9603300" cy="3450600"/>
          </a:xfrm>
          <a:prstGeom prst="rect">
            <a:avLst/>
          </a:prstGeom>
          <a:noFill/>
          <a:ln>
            <a:noFill/>
          </a:ln>
        </p:spPr>
        <p:txBody>
          <a:bodyPr anchorCtr="0" anchor="t" bIns="45700" lIns="91425" spcFirstLastPara="1" rIns="91425" wrap="square" tIns="45700">
            <a:noAutofit/>
          </a:bodyPr>
          <a:lstStyle/>
          <a:p>
            <a:pPr indent="0" lvl="0" marL="0" rtl="0" algn="l">
              <a:lnSpc>
                <a:spcPct val="120000"/>
              </a:lnSpc>
              <a:spcBef>
                <a:spcPts val="1000"/>
              </a:spcBef>
              <a:spcAft>
                <a:spcPts val="0"/>
              </a:spcAft>
              <a:buNone/>
            </a:pPr>
            <a:r>
              <a:rPr lang="en-GB" sz="2800">
                <a:solidFill>
                  <a:schemeClr val="dk1"/>
                </a:solidFill>
              </a:rPr>
              <a:t>In Scotland, the definition of a child varies in different legal contexts, but statutory guidance which supports the Children and Young People (Scotland) Act 2014, includes all children and young people up to the age of </a:t>
            </a:r>
            <a:r>
              <a:rPr b="1" lang="en-GB" sz="2800">
                <a:solidFill>
                  <a:schemeClr val="dk1"/>
                </a:solidFill>
              </a:rPr>
              <a:t>18</a:t>
            </a:r>
            <a:r>
              <a:rPr lang="en-GB" sz="2800">
                <a:solidFill>
                  <a:schemeClr val="dk1"/>
                </a:solidFill>
              </a:rPr>
              <a:t>. </a:t>
            </a:r>
            <a:endParaRPr sz="2800">
              <a:solidFill>
                <a:schemeClr val="dk1"/>
              </a:solidFill>
            </a:endParaRPr>
          </a:p>
          <a:p>
            <a:pPr indent="0" lvl="0" marL="0" rtl="0" algn="l">
              <a:lnSpc>
                <a:spcPct val="120000"/>
              </a:lnSpc>
              <a:spcBef>
                <a:spcPts val="1000"/>
              </a:spcBef>
              <a:spcAft>
                <a:spcPts val="0"/>
              </a:spcAft>
              <a:buNone/>
            </a:pPr>
            <a:r>
              <a:rPr lang="en-GB" sz="2800">
                <a:solidFill>
                  <a:schemeClr val="dk1"/>
                </a:solidFill>
              </a:rPr>
              <a:t>(NSPCC)</a:t>
            </a:r>
            <a:endParaRPr sz="2800">
              <a:solidFill>
                <a:schemeClr val="dk1"/>
              </a:solidFill>
            </a:endParaRPr>
          </a:p>
          <a:p>
            <a:pPr indent="0" lvl="0" marL="457200" marR="0" rtl="0" algn="l">
              <a:lnSpc>
                <a:spcPct val="120000"/>
              </a:lnSpc>
              <a:spcBef>
                <a:spcPts val="1000"/>
              </a:spcBef>
              <a:spcAft>
                <a:spcPts val="0"/>
              </a:spcAft>
              <a:buNone/>
            </a:pPr>
            <a:r>
              <a:t/>
            </a:r>
            <a:endParaRPr sz="3200">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
        <p:nvSpPr>
          <p:cNvPr id="122" name="Google Shape;122;p5"/>
          <p:cNvSpPr txBox="1"/>
          <p:nvPr/>
        </p:nvSpPr>
        <p:spPr>
          <a:xfrm>
            <a:off x="1451579" y="867037"/>
            <a:ext cx="9603275" cy="1049235"/>
          </a:xfrm>
          <a:prstGeom prst="rect">
            <a:avLst/>
          </a:prstGeom>
          <a:noFill/>
          <a:ln>
            <a:noFill/>
          </a:ln>
        </p:spPr>
        <p:txBody>
          <a:bodyPr anchorCtr="0" anchor="t" bIns="45700" lIns="91425" spcFirstLastPara="1" rIns="91425" wrap="square" tIns="45700">
            <a:noAutofit/>
          </a:bodyPr>
          <a:lstStyle/>
          <a:p>
            <a:pPr indent="0" lvl="0" marL="0" marR="0" rtl="0" algn="l">
              <a:lnSpc>
                <a:spcPct val="110000"/>
              </a:lnSpc>
              <a:spcBef>
                <a:spcPts val="0"/>
              </a:spcBef>
              <a:spcAft>
                <a:spcPts val="0"/>
              </a:spcAft>
              <a:buClr>
                <a:schemeClr val="dk1"/>
              </a:buClr>
              <a:buSzPts val="3200"/>
              <a:buFont typeface="Gill Sans"/>
              <a:buNone/>
            </a:pPr>
            <a:r>
              <a:rPr lang="en-GB" sz="3600">
                <a:solidFill>
                  <a:srgbClr val="7A4183"/>
                </a:solidFill>
                <a:latin typeface="Play"/>
                <a:ea typeface="Play"/>
                <a:cs typeface="Play"/>
                <a:sym typeface="Play"/>
              </a:rPr>
              <a:t>WHAT ARE SAFEGUARDING TOOLS</a:t>
            </a:r>
            <a:r>
              <a:rPr lang="en-GB" sz="3600">
                <a:solidFill>
                  <a:srgbClr val="7A4183"/>
                </a:solidFill>
                <a:latin typeface="Play"/>
                <a:ea typeface="Play"/>
                <a:cs typeface="Play"/>
                <a:sym typeface="Play"/>
              </a:rPr>
              <a:t>?</a:t>
            </a:r>
            <a:endParaRPr/>
          </a:p>
        </p:txBody>
      </p:sp>
      <p:sp>
        <p:nvSpPr>
          <p:cNvPr id="123" name="Google Shape;123;p5"/>
          <p:cNvSpPr txBox="1"/>
          <p:nvPr/>
        </p:nvSpPr>
        <p:spPr>
          <a:xfrm>
            <a:off x="1294375" y="1975975"/>
            <a:ext cx="9760500" cy="3250500"/>
          </a:xfrm>
          <a:prstGeom prst="rect">
            <a:avLst/>
          </a:prstGeom>
          <a:noFill/>
          <a:ln>
            <a:noFill/>
          </a:ln>
        </p:spPr>
        <p:txBody>
          <a:bodyPr anchorCtr="0" anchor="t" bIns="45700" lIns="91425" spcFirstLastPara="1" rIns="91425" wrap="square" tIns="45700">
            <a:normAutofit lnSpcReduction="20000"/>
          </a:bodyPr>
          <a:lstStyle/>
          <a:p>
            <a:pPr indent="-351790" lvl="0" marL="457200" rtl="0" algn="l">
              <a:lnSpc>
                <a:spcPct val="100000"/>
              </a:lnSpc>
              <a:spcBef>
                <a:spcPts val="1000"/>
              </a:spcBef>
              <a:spcAft>
                <a:spcPts val="0"/>
              </a:spcAft>
              <a:buClr>
                <a:schemeClr val="dk1"/>
              </a:buClr>
              <a:buSzPts val="1940"/>
              <a:buChar char="•"/>
            </a:pPr>
            <a:r>
              <a:rPr lang="en-GB" sz="2620">
                <a:solidFill>
                  <a:schemeClr val="dk1"/>
                </a:solidFill>
              </a:rPr>
              <a:t>PVG Scheme for individuals in a regulated role-</a:t>
            </a:r>
            <a:r>
              <a:rPr lang="en-GB" sz="2120">
                <a:solidFill>
                  <a:schemeClr val="dk1"/>
                </a:solidFill>
              </a:rPr>
              <a:t>See slides 7 to 9</a:t>
            </a:r>
            <a:endParaRPr sz="2120">
              <a:solidFill>
                <a:schemeClr val="dk1"/>
              </a:solidFill>
            </a:endParaRPr>
          </a:p>
          <a:p>
            <a:pPr indent="-351790" lvl="0" marL="457200" rtl="0" algn="l">
              <a:lnSpc>
                <a:spcPct val="100000"/>
              </a:lnSpc>
              <a:spcBef>
                <a:spcPts val="1000"/>
              </a:spcBef>
              <a:spcAft>
                <a:spcPts val="0"/>
              </a:spcAft>
              <a:buClr>
                <a:schemeClr val="dk1"/>
              </a:buClr>
              <a:buSzPts val="1940"/>
              <a:buChar char="•"/>
            </a:pPr>
            <a:r>
              <a:rPr lang="en-GB" sz="2620">
                <a:solidFill>
                  <a:schemeClr val="dk1"/>
                </a:solidFill>
              </a:rPr>
              <a:t>Policies such as Safeguarding Everyone, Code of Conduct, Image consent, safe use of social media and training</a:t>
            </a:r>
            <a:endParaRPr sz="2620">
              <a:solidFill>
                <a:schemeClr val="dk1"/>
              </a:solidFill>
            </a:endParaRPr>
          </a:p>
          <a:p>
            <a:pPr indent="-351790" lvl="0" marL="457200" rtl="0" algn="l">
              <a:lnSpc>
                <a:spcPct val="100000"/>
              </a:lnSpc>
              <a:spcBef>
                <a:spcPts val="1000"/>
              </a:spcBef>
              <a:spcAft>
                <a:spcPts val="0"/>
              </a:spcAft>
              <a:buClr>
                <a:schemeClr val="dk1"/>
              </a:buClr>
              <a:buSzPts val="1940"/>
              <a:buChar char="•"/>
            </a:pPr>
            <a:r>
              <a:rPr lang="en-GB" sz="2620">
                <a:solidFill>
                  <a:schemeClr val="dk1"/>
                </a:solidFill>
              </a:rPr>
              <a:t>Good communication with everyone – being open with children and adults about how to keep everyone safe</a:t>
            </a:r>
            <a:br>
              <a:rPr lang="en-GB" sz="2620">
                <a:solidFill>
                  <a:schemeClr val="dk1"/>
                </a:solidFill>
              </a:rPr>
            </a:br>
            <a:endParaRPr sz="2620">
              <a:solidFill>
                <a:schemeClr val="dk1"/>
              </a:solidFill>
            </a:endParaRPr>
          </a:p>
          <a:p>
            <a:pPr indent="-394970" lvl="0" marL="457200" rtl="0" algn="l">
              <a:lnSpc>
                <a:spcPct val="100000"/>
              </a:lnSpc>
              <a:spcBef>
                <a:spcPts val="1000"/>
              </a:spcBef>
              <a:spcAft>
                <a:spcPts val="0"/>
              </a:spcAft>
              <a:buClr>
                <a:schemeClr val="dk1"/>
              </a:buClr>
              <a:buSzPts val="2620"/>
              <a:buChar char="•"/>
            </a:pPr>
            <a:r>
              <a:rPr lang="en-GB" sz="2620">
                <a:solidFill>
                  <a:schemeClr val="dk1"/>
                </a:solidFill>
              </a:rPr>
              <a:t>All of these elements should be considered for safeguarding purposes</a:t>
            </a:r>
            <a:endParaRPr sz="2620">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
        <p:nvSpPr>
          <p:cNvPr id="129" name="Google Shape;129;p6"/>
          <p:cNvSpPr txBox="1"/>
          <p:nvPr/>
        </p:nvSpPr>
        <p:spPr>
          <a:xfrm>
            <a:off x="1451579" y="804518"/>
            <a:ext cx="9603300" cy="1501801"/>
          </a:xfrm>
          <a:prstGeom prst="rect">
            <a:avLst/>
          </a:prstGeom>
          <a:noFill/>
          <a:ln>
            <a:noFill/>
          </a:ln>
        </p:spPr>
        <p:txBody>
          <a:bodyPr anchorCtr="0" anchor="t" bIns="45700" lIns="91425" spcFirstLastPara="1" rIns="91425" wrap="square" tIns="45700">
            <a:noAutofit/>
          </a:bodyPr>
          <a:lstStyle/>
          <a:p>
            <a:pPr indent="0" lvl="0" marL="0" marR="0" rtl="0" algn="l">
              <a:lnSpc>
                <a:spcPct val="130000"/>
              </a:lnSpc>
              <a:spcBef>
                <a:spcPts val="0"/>
              </a:spcBef>
              <a:spcAft>
                <a:spcPts val="0"/>
              </a:spcAft>
              <a:buClr>
                <a:schemeClr val="dk1"/>
              </a:buClr>
              <a:buSzPts val="3200"/>
              <a:buFont typeface="Gill Sans"/>
              <a:buNone/>
            </a:pPr>
            <a:r>
              <a:rPr lang="en-GB" sz="3600">
                <a:solidFill>
                  <a:srgbClr val="7A4183"/>
                </a:solidFill>
                <a:latin typeface="Play"/>
                <a:ea typeface="Play"/>
                <a:cs typeface="Play"/>
                <a:sym typeface="Play"/>
              </a:rPr>
              <a:t>CHILD PROTECTION TOOLS</a:t>
            </a:r>
            <a:r>
              <a:rPr lang="en-GB" sz="3600">
                <a:solidFill>
                  <a:srgbClr val="7A4183"/>
                </a:solidFill>
                <a:latin typeface="Play"/>
                <a:ea typeface="Play"/>
                <a:cs typeface="Play"/>
                <a:sym typeface="Play"/>
              </a:rPr>
              <a:t>?</a:t>
            </a:r>
            <a:endParaRPr/>
          </a:p>
        </p:txBody>
      </p:sp>
      <p:sp>
        <p:nvSpPr>
          <p:cNvPr id="130" name="Google Shape;130;p6"/>
          <p:cNvSpPr txBox="1"/>
          <p:nvPr/>
        </p:nvSpPr>
        <p:spPr>
          <a:xfrm>
            <a:off x="1451575" y="1958725"/>
            <a:ext cx="9017100" cy="3920100"/>
          </a:xfrm>
          <a:prstGeom prst="rect">
            <a:avLst/>
          </a:prstGeom>
          <a:noFill/>
          <a:ln>
            <a:noFill/>
          </a:ln>
        </p:spPr>
        <p:txBody>
          <a:bodyPr anchorCtr="0" anchor="t" bIns="45700" lIns="91425" spcFirstLastPara="1" rIns="91425" wrap="square" tIns="45700">
            <a:normAutofit fontScale="92500" lnSpcReduction="10000"/>
          </a:bodyPr>
          <a:lstStyle/>
          <a:p>
            <a:pPr indent="-369570" lvl="0" marL="457200" rtl="0" algn="l">
              <a:lnSpc>
                <a:spcPct val="120000"/>
              </a:lnSpc>
              <a:spcBef>
                <a:spcPts val="1000"/>
              </a:spcBef>
              <a:spcAft>
                <a:spcPts val="0"/>
              </a:spcAft>
              <a:buClr>
                <a:schemeClr val="dk1"/>
              </a:buClr>
              <a:buSzPct val="75000"/>
              <a:buChar char="•"/>
            </a:pPr>
            <a:r>
              <a:rPr lang="en-GB" sz="3200">
                <a:solidFill>
                  <a:schemeClr val="dk1"/>
                </a:solidFill>
              </a:rPr>
              <a:t>Ensuring that your policy has clear guidelines on how to manage concerns – who should you involve, what steps should you take</a:t>
            </a:r>
            <a:endParaRPr sz="3200">
              <a:solidFill>
                <a:schemeClr val="dk1"/>
              </a:solidFill>
            </a:endParaRPr>
          </a:p>
          <a:p>
            <a:pPr indent="-369570" lvl="0" marL="457200" rtl="0" algn="l">
              <a:lnSpc>
                <a:spcPct val="120000"/>
              </a:lnSpc>
              <a:spcBef>
                <a:spcPts val="1000"/>
              </a:spcBef>
              <a:spcAft>
                <a:spcPts val="0"/>
              </a:spcAft>
              <a:buClr>
                <a:schemeClr val="dk1"/>
              </a:buClr>
              <a:buSzPct val="75000"/>
              <a:buChar char="•"/>
            </a:pPr>
            <a:r>
              <a:rPr lang="en-GB" sz="3200">
                <a:solidFill>
                  <a:schemeClr val="dk1"/>
                </a:solidFill>
              </a:rPr>
              <a:t>Understanding and following the guidelines from Volunteer Scotland about when there is a ‘duty to refer’ Follow this </a:t>
            </a:r>
            <a:r>
              <a:rPr lang="en-GB" sz="3200" u="sng">
                <a:solidFill>
                  <a:schemeClr val="hlink"/>
                </a:solidFill>
                <a:hlinkClick r:id="rId3"/>
              </a:rPr>
              <a:t>link</a:t>
            </a:r>
            <a:r>
              <a:rPr lang="en-GB" sz="3200">
                <a:solidFill>
                  <a:schemeClr val="dk1"/>
                </a:solidFill>
              </a:rPr>
              <a:t> for more information </a:t>
            </a:r>
            <a:endParaRPr sz="3200">
              <a:solidFill>
                <a:schemeClr val="dk1"/>
              </a:solidFill>
            </a:endParaRPr>
          </a:p>
          <a:p>
            <a:pPr indent="0" lvl="0" marL="457200" rtl="0" algn="l">
              <a:lnSpc>
                <a:spcPct val="120000"/>
              </a:lnSpc>
              <a:spcBef>
                <a:spcPts val="1000"/>
              </a:spcBef>
              <a:spcAft>
                <a:spcPts val="0"/>
              </a:spcAft>
              <a:buNone/>
            </a:pPr>
            <a:r>
              <a:t/>
            </a:r>
            <a:endParaRPr sz="3200">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
        <p:nvSpPr>
          <p:cNvPr id="136" name="Google Shape;136;p7"/>
          <p:cNvSpPr txBox="1"/>
          <p:nvPr/>
        </p:nvSpPr>
        <p:spPr>
          <a:xfrm>
            <a:off x="1451575" y="804526"/>
            <a:ext cx="9603300" cy="1174500"/>
          </a:xfrm>
          <a:prstGeom prst="rect">
            <a:avLst/>
          </a:prstGeom>
          <a:noFill/>
          <a:ln>
            <a:noFill/>
          </a:ln>
        </p:spPr>
        <p:txBody>
          <a:bodyPr anchorCtr="0" anchor="t" bIns="45700" lIns="91425" spcFirstLastPara="1" rIns="91425" wrap="square" tIns="45700">
            <a:noAutofit/>
          </a:bodyPr>
          <a:lstStyle/>
          <a:p>
            <a:pPr indent="0" lvl="0" marL="0" marR="0" rtl="0" algn="l">
              <a:lnSpc>
                <a:spcPct val="110000"/>
              </a:lnSpc>
              <a:spcBef>
                <a:spcPts val="0"/>
              </a:spcBef>
              <a:spcAft>
                <a:spcPts val="0"/>
              </a:spcAft>
              <a:buClr>
                <a:schemeClr val="dk1"/>
              </a:buClr>
              <a:buSzPts val="3200"/>
              <a:buFont typeface="Gill Sans"/>
              <a:buNone/>
            </a:pPr>
            <a:r>
              <a:rPr lang="en-GB" sz="3600">
                <a:solidFill>
                  <a:srgbClr val="7A4183"/>
                </a:solidFill>
                <a:latin typeface="Play"/>
                <a:ea typeface="Play"/>
                <a:cs typeface="Play"/>
                <a:sym typeface="Play"/>
              </a:rPr>
              <a:t>WHAT IS THE PVG SCHEME</a:t>
            </a:r>
            <a:r>
              <a:rPr lang="en-GB" sz="3600">
                <a:solidFill>
                  <a:srgbClr val="7A4183"/>
                </a:solidFill>
                <a:latin typeface="Play"/>
                <a:ea typeface="Play"/>
                <a:cs typeface="Play"/>
                <a:sym typeface="Play"/>
              </a:rPr>
              <a:t>?</a:t>
            </a:r>
            <a:endParaRPr/>
          </a:p>
        </p:txBody>
      </p:sp>
      <p:sp>
        <p:nvSpPr>
          <p:cNvPr id="137" name="Google Shape;137;p7"/>
          <p:cNvSpPr txBox="1"/>
          <p:nvPr/>
        </p:nvSpPr>
        <p:spPr>
          <a:xfrm>
            <a:off x="1451575" y="1777198"/>
            <a:ext cx="9603300" cy="3991800"/>
          </a:xfrm>
          <a:prstGeom prst="rect">
            <a:avLst/>
          </a:prstGeom>
          <a:noFill/>
          <a:ln>
            <a:noFill/>
          </a:ln>
        </p:spPr>
        <p:txBody>
          <a:bodyPr anchorCtr="0" anchor="t" bIns="45700" lIns="91425" spcFirstLastPara="1" rIns="91425" wrap="square" tIns="45700">
            <a:normAutofit fontScale="85000" lnSpcReduction="10000"/>
          </a:bodyPr>
          <a:lstStyle/>
          <a:p>
            <a:pPr indent="-212090" lvl="0" marL="228600" marR="0" rtl="0" algn="l">
              <a:lnSpc>
                <a:spcPct val="120000"/>
              </a:lnSpc>
              <a:spcBef>
                <a:spcPts val="1000"/>
              </a:spcBef>
              <a:spcAft>
                <a:spcPts val="0"/>
              </a:spcAft>
              <a:buClr>
                <a:schemeClr val="dk1"/>
              </a:buClr>
              <a:buSzPct val="92640"/>
              <a:buFont typeface="Arial"/>
              <a:buChar char="•"/>
            </a:pPr>
            <a:r>
              <a:rPr lang="en-GB" sz="2717">
                <a:solidFill>
                  <a:srgbClr val="001D35"/>
                </a:solidFill>
                <a:highlight>
                  <a:srgbClr val="FFFFFF"/>
                </a:highlight>
              </a:rPr>
              <a:t>The Protecting Vulnerable Groups (PVG) scheme is a membership scheme in Scotland that ensures people who work with children and vulnerable adults are suitable. It does this by checking an individual’s criminal history and notifies organisations attached to a record if they become under </a:t>
            </a:r>
            <a:r>
              <a:rPr lang="en-GB" sz="2717">
                <a:solidFill>
                  <a:srgbClr val="001D35"/>
                </a:solidFill>
                <a:highlight>
                  <a:srgbClr val="FFFFFF"/>
                </a:highlight>
              </a:rPr>
              <a:t>consideration</a:t>
            </a:r>
            <a:r>
              <a:rPr lang="en-GB" sz="2717">
                <a:solidFill>
                  <a:srgbClr val="001D35"/>
                </a:solidFill>
                <a:highlight>
                  <a:srgbClr val="FFFFFF"/>
                </a:highlight>
              </a:rPr>
              <a:t> of being barred from holding a </a:t>
            </a:r>
            <a:r>
              <a:rPr lang="en-GB" sz="2717">
                <a:solidFill>
                  <a:srgbClr val="001D35"/>
                </a:solidFill>
                <a:highlight>
                  <a:srgbClr val="FFFFFF"/>
                </a:highlight>
              </a:rPr>
              <a:t>regulated</a:t>
            </a:r>
            <a:r>
              <a:rPr lang="en-GB" sz="2717">
                <a:solidFill>
                  <a:srgbClr val="001D35"/>
                </a:solidFill>
                <a:highlight>
                  <a:srgbClr val="FFFFFF"/>
                </a:highlight>
              </a:rPr>
              <a:t> role</a:t>
            </a:r>
            <a:endParaRPr sz="2717">
              <a:solidFill>
                <a:srgbClr val="001D35"/>
              </a:solidFill>
              <a:highlight>
                <a:srgbClr val="FFFFFF"/>
              </a:highlight>
            </a:endParaRPr>
          </a:p>
          <a:p>
            <a:pPr indent="-212090" lvl="0" marL="228600" marR="0" rtl="0" algn="l">
              <a:lnSpc>
                <a:spcPct val="120000"/>
              </a:lnSpc>
              <a:spcBef>
                <a:spcPts val="1000"/>
              </a:spcBef>
              <a:spcAft>
                <a:spcPts val="0"/>
              </a:spcAft>
              <a:buClr>
                <a:schemeClr val="dk1"/>
              </a:buClr>
              <a:buSzPct val="92640"/>
              <a:buFont typeface="Arial"/>
              <a:buChar char="•"/>
            </a:pPr>
            <a:r>
              <a:rPr lang="en-GB" sz="2717">
                <a:solidFill>
                  <a:srgbClr val="001D35"/>
                </a:solidFill>
                <a:highlight>
                  <a:srgbClr val="FFFFFF"/>
                </a:highlight>
              </a:rPr>
              <a:t>The scheme is managed by Disclosure Scotland.  However Voluntary groups and Charities will submit applications via Volunteer Scotland</a:t>
            </a:r>
            <a:endParaRPr sz="1517"/>
          </a:p>
          <a:p>
            <a:pPr indent="0" lvl="0" marL="0" marR="0" rtl="0" algn="l">
              <a:lnSpc>
                <a:spcPct val="120000"/>
              </a:lnSpc>
              <a:spcBef>
                <a:spcPts val="1000"/>
              </a:spcBef>
              <a:spcAft>
                <a:spcPts val="0"/>
              </a:spcAft>
              <a:buClr>
                <a:schemeClr val="dk1"/>
              </a:buClr>
              <a:buSzPct val="64285"/>
              <a:buFont typeface="Arial"/>
              <a:buNone/>
            </a:pPr>
            <a:r>
              <a:t/>
            </a:r>
            <a:endParaRPr sz="2800">
              <a:solidFill>
                <a:schemeClr val="dk1"/>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g32913ac9c4b_0_6"/>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
        <p:nvSpPr>
          <p:cNvPr id="143" name="Google Shape;143;g32913ac9c4b_0_6"/>
          <p:cNvSpPr txBox="1"/>
          <p:nvPr/>
        </p:nvSpPr>
        <p:spPr>
          <a:xfrm>
            <a:off x="1451575" y="804525"/>
            <a:ext cx="9893100" cy="1255200"/>
          </a:xfrm>
          <a:prstGeom prst="rect">
            <a:avLst/>
          </a:prstGeom>
          <a:noFill/>
          <a:ln>
            <a:noFill/>
          </a:ln>
        </p:spPr>
        <p:txBody>
          <a:bodyPr anchorCtr="0" anchor="t" bIns="45700" lIns="91425" spcFirstLastPara="1" rIns="91425" wrap="square" tIns="45700">
            <a:noAutofit/>
          </a:bodyPr>
          <a:lstStyle/>
          <a:p>
            <a:pPr indent="0" lvl="0" marL="0" marR="0" rtl="0" algn="l">
              <a:lnSpc>
                <a:spcPct val="110000"/>
              </a:lnSpc>
              <a:spcBef>
                <a:spcPts val="0"/>
              </a:spcBef>
              <a:spcAft>
                <a:spcPts val="0"/>
              </a:spcAft>
              <a:buClr>
                <a:schemeClr val="dk1"/>
              </a:buClr>
              <a:buSzPts val="3600"/>
              <a:buFont typeface="Gill Sans"/>
              <a:buNone/>
            </a:pPr>
            <a:r>
              <a:rPr lang="en-GB" sz="3600">
                <a:solidFill>
                  <a:srgbClr val="7A4183"/>
                </a:solidFill>
                <a:latin typeface="Play"/>
                <a:ea typeface="Play"/>
                <a:cs typeface="Play"/>
                <a:sym typeface="Play"/>
              </a:rPr>
              <a:t>HOW DO YOU KNOW WHICH ROLES ARE REGULATED-1 of 2</a:t>
            </a:r>
            <a:endParaRPr/>
          </a:p>
        </p:txBody>
      </p:sp>
      <p:sp>
        <p:nvSpPr>
          <p:cNvPr id="144" name="Google Shape;144;g32913ac9c4b_0_6"/>
          <p:cNvSpPr txBox="1"/>
          <p:nvPr/>
        </p:nvSpPr>
        <p:spPr>
          <a:xfrm>
            <a:off x="1451575" y="2059722"/>
            <a:ext cx="9603300" cy="4319100"/>
          </a:xfrm>
          <a:prstGeom prst="rect">
            <a:avLst/>
          </a:prstGeom>
          <a:noFill/>
          <a:ln>
            <a:noFill/>
          </a:ln>
        </p:spPr>
        <p:txBody>
          <a:bodyPr anchorCtr="0" anchor="t" bIns="45700" lIns="91425" spcFirstLastPara="1" rIns="91425" wrap="square" tIns="45700">
            <a:normAutofit/>
          </a:bodyPr>
          <a:lstStyle/>
          <a:p>
            <a:pPr indent="-381000" lvl="0" marL="457200" marR="0" rtl="0" algn="l">
              <a:lnSpc>
                <a:spcPct val="120000"/>
              </a:lnSpc>
              <a:spcBef>
                <a:spcPts val="1000"/>
              </a:spcBef>
              <a:spcAft>
                <a:spcPts val="0"/>
              </a:spcAft>
              <a:buClr>
                <a:schemeClr val="dk1"/>
              </a:buClr>
              <a:buSzPts val="2400"/>
              <a:buFont typeface="Arial"/>
              <a:buChar char="•"/>
            </a:pPr>
            <a:r>
              <a:rPr lang="en-GB" sz="2400">
                <a:solidFill>
                  <a:schemeClr val="dk1"/>
                </a:solidFill>
              </a:rPr>
              <a:t>SCDA has agreed with Volunteer Scotland the generic regulated roles within amateur drama clubs.  These can be found here in the safeguarding matrix  </a:t>
            </a:r>
            <a:r>
              <a:rPr lang="en-GB" sz="2400" u="sng">
                <a:solidFill>
                  <a:schemeClr val="hlink"/>
                </a:solidFill>
                <a:hlinkClick r:id="rId3"/>
              </a:rPr>
              <a:t>https://drama.scot/guides/safeguarding/</a:t>
            </a:r>
            <a:endParaRPr sz="2400">
              <a:solidFill>
                <a:schemeClr val="dk1"/>
              </a:solidFill>
            </a:endParaRPr>
          </a:p>
          <a:p>
            <a:pPr indent="-381000" lvl="0" marL="457200" marR="0" rtl="0" algn="l">
              <a:lnSpc>
                <a:spcPct val="120000"/>
              </a:lnSpc>
              <a:spcBef>
                <a:spcPts val="1000"/>
              </a:spcBef>
              <a:spcAft>
                <a:spcPts val="0"/>
              </a:spcAft>
              <a:buClr>
                <a:schemeClr val="dk1"/>
              </a:buClr>
              <a:buSzPts val="2400"/>
              <a:buChar char="•"/>
            </a:pPr>
            <a:r>
              <a:rPr lang="en-GB" sz="2400">
                <a:solidFill>
                  <a:schemeClr val="dk1"/>
                </a:solidFill>
              </a:rPr>
              <a:t>From 1 April 2025 it is </a:t>
            </a:r>
            <a:r>
              <a:rPr b="1" lang="en-GB" sz="2400">
                <a:solidFill>
                  <a:schemeClr val="dk1"/>
                </a:solidFill>
              </a:rPr>
              <a:t>illegal </a:t>
            </a:r>
            <a:r>
              <a:rPr lang="en-GB" sz="2400">
                <a:solidFill>
                  <a:schemeClr val="dk1"/>
                </a:solidFill>
              </a:rPr>
              <a:t>to allow anyone to carry out a regulated role without a PVG scheme record</a:t>
            </a:r>
            <a:endParaRPr sz="2400">
              <a:solidFill>
                <a:schemeClr val="dk1"/>
              </a:solidFill>
            </a:endParaRPr>
          </a:p>
          <a:p>
            <a:pPr indent="-381000" lvl="0" marL="457200" marR="0" rtl="0" algn="l">
              <a:lnSpc>
                <a:spcPct val="120000"/>
              </a:lnSpc>
              <a:spcBef>
                <a:spcPts val="1000"/>
              </a:spcBef>
              <a:spcAft>
                <a:spcPts val="0"/>
              </a:spcAft>
              <a:buClr>
                <a:schemeClr val="dk1"/>
              </a:buClr>
              <a:buSzPts val="2400"/>
              <a:buChar char="•"/>
            </a:pPr>
            <a:r>
              <a:rPr lang="en-GB" sz="2400">
                <a:solidFill>
                  <a:schemeClr val="dk1"/>
                </a:solidFill>
              </a:rPr>
              <a:t>From 1 April 2025 Trustees of clubs set up to provide activity for young people or children as one of its main purposes will be a regulated role and a PVG scheme record will be required.</a:t>
            </a:r>
            <a:endParaRPr sz="2400">
              <a:solidFill>
                <a:schemeClr val="dk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
        <p:nvSpPr>
          <p:cNvPr id="150" name="Google Shape;150;p8"/>
          <p:cNvSpPr txBox="1"/>
          <p:nvPr/>
        </p:nvSpPr>
        <p:spPr>
          <a:xfrm>
            <a:off x="1451575" y="804525"/>
            <a:ext cx="9893100" cy="1255200"/>
          </a:xfrm>
          <a:prstGeom prst="rect">
            <a:avLst/>
          </a:prstGeom>
          <a:noFill/>
          <a:ln>
            <a:noFill/>
          </a:ln>
        </p:spPr>
        <p:txBody>
          <a:bodyPr anchorCtr="0" anchor="t" bIns="45700" lIns="91425" spcFirstLastPara="1" rIns="91425" wrap="square" tIns="45700">
            <a:noAutofit/>
          </a:bodyPr>
          <a:lstStyle/>
          <a:p>
            <a:pPr indent="0" lvl="0" marL="0" marR="0" rtl="0" algn="l">
              <a:lnSpc>
                <a:spcPct val="110000"/>
              </a:lnSpc>
              <a:spcBef>
                <a:spcPts val="0"/>
              </a:spcBef>
              <a:spcAft>
                <a:spcPts val="0"/>
              </a:spcAft>
              <a:buClr>
                <a:schemeClr val="dk1"/>
              </a:buClr>
              <a:buSzPts val="3600"/>
              <a:buFont typeface="Gill Sans"/>
              <a:buNone/>
            </a:pPr>
            <a:r>
              <a:rPr lang="en-GB" sz="3600">
                <a:solidFill>
                  <a:srgbClr val="7A4183"/>
                </a:solidFill>
                <a:latin typeface="Play"/>
                <a:ea typeface="Play"/>
                <a:cs typeface="Play"/>
                <a:sym typeface="Play"/>
              </a:rPr>
              <a:t>HOW DO WE KNOW WHICH ROLES ARE REGULATED-2 of 2</a:t>
            </a:r>
            <a:endParaRPr/>
          </a:p>
        </p:txBody>
      </p:sp>
      <p:sp>
        <p:nvSpPr>
          <p:cNvPr id="151" name="Google Shape;151;p8"/>
          <p:cNvSpPr txBox="1"/>
          <p:nvPr/>
        </p:nvSpPr>
        <p:spPr>
          <a:xfrm>
            <a:off x="1451575" y="2059722"/>
            <a:ext cx="9603300" cy="4319100"/>
          </a:xfrm>
          <a:prstGeom prst="rect">
            <a:avLst/>
          </a:prstGeom>
          <a:noFill/>
          <a:ln>
            <a:noFill/>
          </a:ln>
        </p:spPr>
        <p:txBody>
          <a:bodyPr anchorCtr="0" anchor="t" bIns="45700" lIns="91425" spcFirstLastPara="1" rIns="91425" wrap="square" tIns="45700">
            <a:normAutofit/>
          </a:bodyPr>
          <a:lstStyle/>
          <a:p>
            <a:pPr indent="-381000" lvl="0" marL="457200" marR="0" rtl="0" algn="l">
              <a:lnSpc>
                <a:spcPct val="120000"/>
              </a:lnSpc>
              <a:spcBef>
                <a:spcPts val="1000"/>
              </a:spcBef>
              <a:spcAft>
                <a:spcPts val="0"/>
              </a:spcAft>
              <a:buClr>
                <a:schemeClr val="dk1"/>
              </a:buClr>
              <a:buSzPts val="2400"/>
              <a:buChar char="•"/>
            </a:pPr>
            <a:r>
              <a:rPr lang="en-GB" sz="2400">
                <a:solidFill>
                  <a:schemeClr val="dk1"/>
                </a:solidFill>
              </a:rPr>
              <a:t>If your club is </a:t>
            </a:r>
            <a:r>
              <a:rPr b="1" lang="en-GB" sz="2400">
                <a:solidFill>
                  <a:schemeClr val="dk1"/>
                </a:solidFill>
              </a:rPr>
              <a:t>NOT</a:t>
            </a:r>
            <a:r>
              <a:rPr lang="en-GB" sz="2400">
                <a:solidFill>
                  <a:schemeClr val="dk1"/>
                </a:solidFill>
              </a:rPr>
              <a:t> set up to provide activity for children as one of its main purposes and performs a play </a:t>
            </a:r>
            <a:r>
              <a:rPr lang="en-GB" sz="2400">
                <a:solidFill>
                  <a:schemeClr val="dk1"/>
                </a:solidFill>
              </a:rPr>
              <a:t>involving</a:t>
            </a:r>
            <a:r>
              <a:rPr lang="en-GB" sz="2400">
                <a:solidFill>
                  <a:schemeClr val="dk1"/>
                </a:solidFill>
              </a:rPr>
              <a:t> one or more children (under 18) as a one-off activity, this does </a:t>
            </a:r>
            <a:r>
              <a:rPr b="1" lang="en-GB" sz="2400">
                <a:solidFill>
                  <a:schemeClr val="dk1"/>
                </a:solidFill>
              </a:rPr>
              <a:t>NOT</a:t>
            </a:r>
            <a:r>
              <a:rPr lang="en-GB" sz="2400">
                <a:solidFill>
                  <a:schemeClr val="dk1"/>
                </a:solidFill>
              </a:rPr>
              <a:t> meet the threshold for </a:t>
            </a:r>
            <a:r>
              <a:rPr lang="en-GB" sz="2400">
                <a:solidFill>
                  <a:schemeClr val="dk1"/>
                </a:solidFill>
              </a:rPr>
              <a:t>the</a:t>
            </a:r>
            <a:r>
              <a:rPr lang="en-GB" sz="2400">
                <a:solidFill>
                  <a:schemeClr val="dk1"/>
                </a:solidFill>
              </a:rPr>
              <a:t> PVG scheme (however the club should put in place policies, training and risk assessments)</a:t>
            </a:r>
            <a:endParaRPr sz="2400">
              <a:solidFill>
                <a:schemeClr val="dk1"/>
              </a:solidFill>
            </a:endParaRPr>
          </a:p>
          <a:p>
            <a:pPr indent="-381000" lvl="0" marL="457200" marR="0" rtl="0" algn="l">
              <a:lnSpc>
                <a:spcPct val="120000"/>
              </a:lnSpc>
              <a:spcBef>
                <a:spcPts val="1000"/>
              </a:spcBef>
              <a:spcAft>
                <a:spcPts val="0"/>
              </a:spcAft>
              <a:buClr>
                <a:schemeClr val="dk1"/>
              </a:buClr>
              <a:buSzPts val="2400"/>
              <a:buChar char="•"/>
            </a:pPr>
            <a:r>
              <a:rPr lang="en-GB" sz="2400">
                <a:solidFill>
                  <a:schemeClr val="dk1"/>
                </a:solidFill>
              </a:rPr>
              <a:t>It is illegal to obtain a PVG scheme record for anyone not carrying out a regulated role as it provides personal </a:t>
            </a:r>
            <a:r>
              <a:rPr lang="en-GB" sz="2400">
                <a:solidFill>
                  <a:schemeClr val="dk1"/>
                </a:solidFill>
              </a:rPr>
              <a:t>information</a:t>
            </a:r>
            <a:r>
              <a:rPr lang="en-GB" sz="2400">
                <a:solidFill>
                  <a:schemeClr val="dk1"/>
                </a:solidFill>
              </a:rPr>
              <a:t> you are not entitled to have access to.</a:t>
            </a:r>
            <a:endParaRPr sz="2400">
              <a:solidFill>
                <a:schemeClr val="dk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2025-01-20T11:00:50Z</dcterms:created>
  <dc:creator>Steve Barron</dc:creator>
</cp:coreProperties>
</file>