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6858000" cx="12192000"/>
  <p:notesSz cx="6858000" cy="9144000"/>
  <p:embeddedFontLst>
    <p:embeddedFont>
      <p:font typeface="Play"/>
      <p:regular r:id="rId13"/>
      <p:bold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5" roundtripDataSignature="AMtx7mg34h9vW3Cg6GHghG0UbwWDgfk8p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font" Target="fonts/Play-regular.fntdata"/><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customschemas.google.com/relationships/presentationmetadata" Target="metadata"/><Relationship Id="rId14" Type="http://schemas.openxmlformats.org/officeDocument/2006/relationships/font" Target="fonts/Play-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 name="Google Shape;93;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 name="Google Shape;112;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 name="Google Shape;133;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descr="Image preview" id="21" name="Google Shape;21;p12"/>
          <p:cNvPicPr preferRelativeResize="0"/>
          <p:nvPr/>
        </p:nvPicPr>
        <p:blipFill rotWithShape="1">
          <a:blip r:embed="rId2">
            <a:alphaModFix/>
          </a:blip>
          <a:srcRect b="0" l="4609" r="65183" t="17329"/>
          <a:stretch/>
        </p:blipFill>
        <p:spPr>
          <a:xfrm>
            <a:off x="544229" y="282110"/>
            <a:ext cx="2448353" cy="2770653"/>
          </a:xfrm>
          <a:prstGeom prst="rect">
            <a:avLst/>
          </a:prstGeom>
          <a:noFill/>
          <a:ln>
            <a:noFill/>
          </a:ln>
        </p:spPr>
      </p:pic>
      <p:sp>
        <p:nvSpPr>
          <p:cNvPr id="22" name="Google Shape;22;p12"/>
          <p:cNvSpPr txBox="1"/>
          <p:nvPr/>
        </p:nvSpPr>
        <p:spPr>
          <a:xfrm>
            <a:off x="4158672" y="543967"/>
            <a:ext cx="7271478" cy="76944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GB" sz="4400" u="none" cap="none" strike="noStrike">
                <a:solidFill>
                  <a:srgbClr val="7A4183"/>
                </a:solidFill>
                <a:latin typeface="Avenir"/>
                <a:ea typeface="Avenir"/>
                <a:cs typeface="Avenir"/>
                <a:sym typeface="Avenir"/>
              </a:rPr>
              <a:t>Scottish Community Drama</a:t>
            </a:r>
            <a:endParaRPr/>
          </a:p>
        </p:txBody>
      </p:sp>
      <p:cxnSp>
        <p:nvCxnSpPr>
          <p:cNvPr id="23" name="Google Shape;23;p12"/>
          <p:cNvCxnSpPr/>
          <p:nvPr/>
        </p:nvCxnSpPr>
        <p:spPr>
          <a:xfrm>
            <a:off x="461818" y="6356350"/>
            <a:ext cx="11268364" cy="0"/>
          </a:xfrm>
          <a:prstGeom prst="straightConnector1">
            <a:avLst/>
          </a:prstGeom>
          <a:noFill/>
          <a:ln cap="flat" cmpd="sng" w="38100">
            <a:solidFill>
              <a:srgbClr val="7A4183"/>
            </a:solidFill>
            <a:prstDash val="solid"/>
            <a:miter lim="800000"/>
            <a:headEnd len="sm" w="sm" type="none"/>
            <a:tailEnd len="sm" w="sm"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9" name="Shape 79"/>
        <p:cNvGrpSpPr/>
        <p:nvPr/>
      </p:nvGrpSpPr>
      <p:grpSpPr>
        <a:xfrm>
          <a:off x="0" y="0"/>
          <a:ext cx="0" cy="0"/>
          <a:chOff x="0" y="0"/>
          <a:chExt cx="0" cy="0"/>
        </a:xfrm>
      </p:grpSpPr>
      <p:sp>
        <p:nvSpPr>
          <p:cNvPr id="80" name="Google Shape;80;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2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2" name="Google Shape;82;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5" name="Shape 85"/>
        <p:cNvGrpSpPr/>
        <p:nvPr/>
      </p:nvGrpSpPr>
      <p:grpSpPr>
        <a:xfrm>
          <a:off x="0" y="0"/>
          <a:ext cx="0" cy="0"/>
          <a:chOff x="0" y="0"/>
          <a:chExt cx="0" cy="0"/>
        </a:xfrm>
      </p:grpSpPr>
      <p:sp>
        <p:nvSpPr>
          <p:cNvPr id="86" name="Google Shape;86;p2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2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8" name="Google Shape;88;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4" name="Shape 24"/>
        <p:cNvGrpSpPr/>
        <p:nvPr/>
      </p:nvGrpSpPr>
      <p:grpSpPr>
        <a:xfrm>
          <a:off x="0" y="0"/>
          <a:ext cx="0" cy="0"/>
          <a:chOff x="0" y="0"/>
          <a:chExt cx="0" cy="0"/>
        </a:xfrm>
      </p:grpSpPr>
      <p:sp>
        <p:nvSpPr>
          <p:cNvPr id="25" name="Google Shape;25;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pic>
        <p:nvPicPr>
          <p:cNvPr id="28" name="Google Shape;28;p13"/>
          <p:cNvPicPr preferRelativeResize="0"/>
          <p:nvPr/>
        </p:nvPicPr>
        <p:blipFill rotWithShape="1">
          <a:blip r:embed="rId2">
            <a:alphaModFix/>
          </a:blip>
          <a:srcRect b="0" l="33890" r="0" t="23993"/>
          <a:stretch/>
        </p:blipFill>
        <p:spPr>
          <a:xfrm>
            <a:off x="9285117" y="2669309"/>
            <a:ext cx="2445065" cy="3620369"/>
          </a:xfrm>
          <a:prstGeom prst="rect">
            <a:avLst/>
          </a:prstGeom>
          <a:noFill/>
          <a:ln>
            <a:noFill/>
          </a:ln>
        </p:spPr>
      </p:pic>
      <p:sp>
        <p:nvSpPr>
          <p:cNvPr id="29" name="Google Shape;29;p13"/>
          <p:cNvSpPr/>
          <p:nvPr/>
        </p:nvSpPr>
        <p:spPr>
          <a:xfrm flipH="1">
            <a:off x="9285117" y="2669309"/>
            <a:ext cx="2525883" cy="3620371"/>
          </a:xfrm>
          <a:prstGeom prst="rect">
            <a:avLst/>
          </a:prstGeom>
          <a:gradFill>
            <a:gsLst>
              <a:gs pos="0">
                <a:srgbClr val="FFFFFF">
                  <a:alpha val="92941"/>
                </a:srgbClr>
              </a:gs>
              <a:gs pos="100000">
                <a:srgbClr val="FFFFFF">
                  <a:alpha val="37647"/>
                </a:srgbClr>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0" name="Google Shape;30;p13"/>
          <p:cNvSpPr txBox="1"/>
          <p:nvPr/>
        </p:nvSpPr>
        <p:spPr>
          <a:xfrm>
            <a:off x="381000" y="6017795"/>
            <a:ext cx="2764603"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600">
                <a:solidFill>
                  <a:srgbClr val="7A4183"/>
                </a:solidFill>
                <a:latin typeface="Avenir"/>
                <a:ea typeface="Avenir"/>
                <a:cs typeface="Avenir"/>
                <a:sym typeface="Avenir"/>
              </a:rPr>
              <a:t>Scottish Community Drama</a:t>
            </a:r>
            <a:endParaRPr/>
          </a:p>
        </p:txBody>
      </p:sp>
      <p:cxnSp>
        <p:nvCxnSpPr>
          <p:cNvPr id="31" name="Google Shape;31;p13"/>
          <p:cNvCxnSpPr/>
          <p:nvPr/>
        </p:nvCxnSpPr>
        <p:spPr>
          <a:xfrm>
            <a:off x="461818" y="6356350"/>
            <a:ext cx="11268364" cy="0"/>
          </a:xfrm>
          <a:prstGeom prst="straightConnector1">
            <a:avLst/>
          </a:prstGeom>
          <a:noFill/>
          <a:ln cap="flat" cmpd="sng" w="38100">
            <a:solidFill>
              <a:srgbClr val="7A4183"/>
            </a:solidFill>
            <a:prstDash val="solid"/>
            <a:miter lim="800000"/>
            <a:headEnd len="sm" w="sm" type="none"/>
            <a:tailEnd len="sm" w="sm" type="none"/>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2" name="Shape 32"/>
        <p:cNvGrpSpPr/>
        <p:nvPr/>
      </p:nvGrpSpPr>
      <p:grpSpPr>
        <a:xfrm>
          <a:off x="0" y="0"/>
          <a:ext cx="0" cy="0"/>
          <a:chOff x="0" y="0"/>
          <a:chExt cx="0" cy="0"/>
        </a:xfrm>
      </p:grpSpPr>
      <p:sp>
        <p:nvSpPr>
          <p:cNvPr id="33" name="Google Shape;33;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8" name="Shape 38"/>
        <p:cNvGrpSpPr/>
        <p:nvPr/>
      </p:nvGrpSpPr>
      <p:grpSpPr>
        <a:xfrm>
          <a:off x="0" y="0"/>
          <a:ext cx="0" cy="0"/>
          <a:chOff x="0" y="0"/>
          <a:chExt cx="0" cy="0"/>
        </a:xfrm>
      </p:grpSpPr>
      <p:sp>
        <p:nvSpPr>
          <p:cNvPr id="39" name="Google Shape;39;p1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1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41" name="Google Shape;41;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4" name="Shape 44"/>
        <p:cNvGrpSpPr/>
        <p:nvPr/>
      </p:nvGrpSpPr>
      <p:grpSpPr>
        <a:xfrm>
          <a:off x="0" y="0"/>
          <a:ext cx="0" cy="0"/>
          <a:chOff x="0" y="0"/>
          <a:chExt cx="0" cy="0"/>
        </a:xfrm>
      </p:grpSpPr>
      <p:sp>
        <p:nvSpPr>
          <p:cNvPr id="45" name="Google Shape;45;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1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1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1" name="Shape 51"/>
        <p:cNvGrpSpPr/>
        <p:nvPr/>
      </p:nvGrpSpPr>
      <p:grpSpPr>
        <a:xfrm>
          <a:off x="0" y="0"/>
          <a:ext cx="0" cy="0"/>
          <a:chOff x="0" y="0"/>
          <a:chExt cx="0" cy="0"/>
        </a:xfrm>
      </p:grpSpPr>
      <p:sp>
        <p:nvSpPr>
          <p:cNvPr id="52" name="Google Shape;52;p1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1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4" name="Google Shape;54;p1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5" name="Google Shape;55;p1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6" name="Google Shape;56;p1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7" name="Google Shape;5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0" name="Shape 60"/>
        <p:cNvGrpSpPr/>
        <p:nvPr/>
      </p:nvGrpSpPr>
      <p:grpSpPr>
        <a:xfrm>
          <a:off x="0" y="0"/>
          <a:ext cx="0" cy="0"/>
          <a:chOff x="0" y="0"/>
          <a:chExt cx="0" cy="0"/>
        </a:xfrm>
      </p:grpSpPr>
      <p:sp>
        <p:nvSpPr>
          <p:cNvPr id="61" name="Google Shape;61;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5" name="Shape 65"/>
        <p:cNvGrpSpPr/>
        <p:nvPr/>
      </p:nvGrpSpPr>
      <p:grpSpPr>
        <a:xfrm>
          <a:off x="0" y="0"/>
          <a:ext cx="0" cy="0"/>
          <a:chOff x="0" y="0"/>
          <a:chExt cx="0" cy="0"/>
        </a:xfrm>
      </p:grpSpPr>
      <p:sp>
        <p:nvSpPr>
          <p:cNvPr id="66" name="Google Shape;66;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8" name="Google Shape;68;p1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2" name="Shape 72"/>
        <p:cNvGrpSpPr/>
        <p:nvPr/>
      </p:nvGrpSpPr>
      <p:grpSpPr>
        <a:xfrm>
          <a:off x="0" y="0"/>
          <a:ext cx="0" cy="0"/>
          <a:chOff x="0" y="0"/>
          <a:chExt cx="0" cy="0"/>
        </a:xfrm>
      </p:grpSpPr>
      <p:sp>
        <p:nvSpPr>
          <p:cNvPr id="73" name="Google Shape;73;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0"/>
          <p:cNvSpPr/>
          <p:nvPr>
            <p:ph idx="2" type="pic"/>
          </p:nvPr>
        </p:nvSpPr>
        <p:spPr>
          <a:xfrm>
            <a:off x="5183188" y="987425"/>
            <a:ext cx="6172200" cy="4873625"/>
          </a:xfrm>
          <a:prstGeom prst="rect">
            <a:avLst/>
          </a:prstGeom>
          <a:noFill/>
          <a:ln>
            <a:noFill/>
          </a:ln>
        </p:spPr>
      </p:sp>
      <p:sp>
        <p:nvSpPr>
          <p:cNvPr id="75" name="Google Shape;75;p2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6" name="Google Shape;76;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hiddendoorarts.org/about/policies/" TargetMode="External"/><Relationship Id="rId4" Type="http://schemas.openxmlformats.org/officeDocument/2006/relationships/hyperlink" Target="https://www.towertheatre.org.uk/policie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
          <p:cNvSpPr txBox="1"/>
          <p:nvPr>
            <p:ph type="ctrTitle"/>
          </p:nvPr>
        </p:nvSpPr>
        <p:spPr>
          <a:xfrm>
            <a:off x="3292850" y="1500587"/>
            <a:ext cx="8637073" cy="2428582"/>
          </a:xfrm>
          <a:prstGeom prst="rect">
            <a:avLst/>
          </a:prstGeom>
          <a:noFill/>
          <a:ln>
            <a:noFill/>
          </a:ln>
        </p:spPr>
        <p:txBody>
          <a:bodyPr anchorCtr="0" anchor="b" bIns="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Gill Sans"/>
              <a:buNone/>
            </a:pPr>
            <a:br>
              <a:rPr lang="en-GB" sz="4000"/>
            </a:br>
            <a:br>
              <a:rPr lang="en-GB" sz="4000"/>
            </a:br>
            <a:br>
              <a:rPr lang="en-GB" sz="4000"/>
            </a:br>
            <a:br>
              <a:rPr lang="en-GB" sz="4000"/>
            </a:br>
            <a:br>
              <a:rPr lang="en-GB" sz="4000"/>
            </a:br>
            <a:br>
              <a:rPr lang="en-GB" sz="4000"/>
            </a:br>
            <a:br>
              <a:rPr lang="en-GB" sz="4000"/>
            </a:br>
            <a:br>
              <a:rPr lang="en-GB" sz="4000"/>
            </a:br>
            <a:r>
              <a:rPr lang="en-GB" sz="5222"/>
              <a:t>How to Create a Safeguarding Policy for everyone</a:t>
            </a:r>
            <a:endParaRPr sz="5222"/>
          </a:p>
        </p:txBody>
      </p:sp>
      <p:sp>
        <p:nvSpPr>
          <p:cNvPr id="96" name="Google Shape;96;p1"/>
          <p:cNvSpPr txBox="1"/>
          <p:nvPr>
            <p:ph idx="1" type="subTitle"/>
          </p:nvPr>
        </p:nvSpPr>
        <p:spPr>
          <a:xfrm>
            <a:off x="3292851" y="4229493"/>
            <a:ext cx="8637072" cy="977621"/>
          </a:xfrm>
          <a:prstGeom prst="rect">
            <a:avLst/>
          </a:prstGeom>
          <a:noFill/>
          <a:ln>
            <a:noFill/>
          </a:ln>
        </p:spPr>
        <p:txBody>
          <a:bodyPr anchorCtr="0" anchor="t" bIns="91425" lIns="91425" spcFirstLastPara="1" rIns="91425" wrap="square" tIns="91425">
            <a:normAutofit/>
          </a:bodyPr>
          <a:lstStyle/>
          <a:p>
            <a:pPr indent="0" lvl="0" marL="0" rtl="0" algn="l">
              <a:lnSpc>
                <a:spcPct val="120000"/>
              </a:lnSpc>
              <a:spcBef>
                <a:spcPts val="0"/>
              </a:spcBef>
              <a:spcAft>
                <a:spcPts val="0"/>
              </a:spcAft>
              <a:buClr>
                <a:schemeClr val="dk1"/>
              </a:buClr>
              <a:buSzPts val="1800"/>
              <a:buNone/>
            </a:pPr>
            <a:r>
              <a:rPr lang="en-GB"/>
              <a:t>NATIONAL DRAMA ADVISOR</a:t>
            </a:r>
            <a:endParaRPr/>
          </a:p>
          <a:p>
            <a:pPr indent="0" lvl="0" marL="0" rtl="0" algn="l">
              <a:lnSpc>
                <a:spcPct val="120000"/>
              </a:lnSpc>
              <a:spcBef>
                <a:spcPts val="1000"/>
              </a:spcBef>
              <a:spcAft>
                <a:spcPts val="0"/>
              </a:spcAft>
              <a:buClr>
                <a:schemeClr val="dk1"/>
              </a:buClr>
              <a:buSzPts val="18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02" name="Google Shape;102;p2"/>
          <p:cNvSpPr txBox="1"/>
          <p:nvPr/>
        </p:nvSpPr>
        <p:spPr>
          <a:xfrm>
            <a:off x="1451554" y="929164"/>
            <a:ext cx="9603300" cy="1049100"/>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dk1"/>
              </a:buClr>
              <a:buSzPts val="3200"/>
              <a:buFont typeface="Gill Sans"/>
              <a:buNone/>
            </a:pPr>
            <a:r>
              <a:rPr lang="en-GB" sz="3600">
                <a:solidFill>
                  <a:srgbClr val="7A4183"/>
                </a:solidFill>
                <a:latin typeface="Play"/>
                <a:ea typeface="Play"/>
                <a:cs typeface="Play"/>
                <a:sym typeface="Play"/>
              </a:rPr>
              <a:t>WHAT THIS PRESENTATION WILL COVER</a:t>
            </a:r>
            <a:endParaRPr/>
          </a:p>
        </p:txBody>
      </p:sp>
      <p:sp>
        <p:nvSpPr>
          <p:cNvPr id="103" name="Google Shape;103;p2"/>
          <p:cNvSpPr txBox="1"/>
          <p:nvPr/>
        </p:nvSpPr>
        <p:spPr>
          <a:xfrm>
            <a:off x="1492870" y="2243880"/>
            <a:ext cx="9603275" cy="3450613"/>
          </a:xfrm>
          <a:prstGeom prst="rect">
            <a:avLst/>
          </a:prstGeom>
          <a:noFill/>
          <a:ln>
            <a:noFill/>
          </a:ln>
        </p:spPr>
        <p:txBody>
          <a:bodyPr anchorCtr="0" anchor="t" bIns="45700" lIns="91425" spcFirstLastPara="1" rIns="91425" wrap="square" tIns="45700">
            <a:normAutofit/>
          </a:bodyPr>
          <a:lstStyle/>
          <a:p>
            <a:pPr indent="-228600" lvl="0" marL="228600" marR="0" rtl="0" algn="l">
              <a:lnSpc>
                <a:spcPct val="110000"/>
              </a:lnSpc>
              <a:spcBef>
                <a:spcPts val="1200"/>
              </a:spcBef>
              <a:spcAft>
                <a:spcPts val="0"/>
              </a:spcAft>
              <a:buClr>
                <a:schemeClr val="dk1"/>
              </a:buClr>
              <a:buSzPts val="2400"/>
              <a:buFont typeface="Arial"/>
              <a:buChar char="•"/>
            </a:pPr>
            <a:r>
              <a:rPr lang="en-GB" sz="3200">
                <a:solidFill>
                  <a:schemeClr val="dk1"/>
                </a:solidFill>
              </a:rPr>
              <a:t>What Safeguarding is and why you might want to have  one in place for your club</a:t>
            </a:r>
            <a:endParaRPr sz="3200">
              <a:solidFill>
                <a:schemeClr val="dk1"/>
              </a:solidFill>
            </a:endParaRPr>
          </a:p>
          <a:p>
            <a:pPr indent="-279400" lvl="0" marL="228600" marR="0" rtl="0" algn="l">
              <a:lnSpc>
                <a:spcPct val="110000"/>
              </a:lnSpc>
              <a:spcBef>
                <a:spcPts val="1200"/>
              </a:spcBef>
              <a:spcAft>
                <a:spcPts val="0"/>
              </a:spcAft>
              <a:buClr>
                <a:schemeClr val="dk1"/>
              </a:buClr>
              <a:buSzPts val="3200"/>
              <a:buChar char="•"/>
            </a:pPr>
            <a:r>
              <a:rPr lang="en-GB" sz="3200">
                <a:solidFill>
                  <a:schemeClr val="dk1"/>
                </a:solidFill>
              </a:rPr>
              <a:t>What you could include in your safeguarding policy</a:t>
            </a:r>
            <a:endParaRPr sz="3200">
              <a:solidFill>
                <a:schemeClr val="dk1"/>
              </a:solidFill>
            </a:endParaRPr>
          </a:p>
          <a:p>
            <a:pPr indent="-279400" lvl="0" marL="228600" marR="0" rtl="0" algn="l">
              <a:lnSpc>
                <a:spcPct val="110000"/>
              </a:lnSpc>
              <a:spcBef>
                <a:spcPts val="1200"/>
              </a:spcBef>
              <a:spcAft>
                <a:spcPts val="0"/>
              </a:spcAft>
              <a:buClr>
                <a:schemeClr val="dk1"/>
              </a:buClr>
              <a:buSzPts val="3200"/>
              <a:buChar char="•"/>
            </a:pPr>
            <a:r>
              <a:rPr lang="en-GB" sz="3200">
                <a:solidFill>
                  <a:schemeClr val="dk1"/>
                </a:solidFill>
              </a:rPr>
              <a:t>Signposting to some good practice</a:t>
            </a:r>
            <a:endParaRPr sz="32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09" name="Google Shape;109;p3"/>
          <p:cNvSpPr txBox="1"/>
          <p:nvPr/>
        </p:nvSpPr>
        <p:spPr>
          <a:xfrm>
            <a:off x="1611800" y="1613635"/>
            <a:ext cx="8659960" cy="2723700"/>
          </a:xfrm>
          <a:prstGeom prst="rect">
            <a:avLst/>
          </a:prstGeom>
          <a:noFill/>
          <a:ln>
            <a:noFill/>
          </a:ln>
        </p:spPr>
        <p:txBody>
          <a:bodyPr anchorCtr="0" anchor="t" bIns="45700" lIns="91425" spcFirstLastPara="1" rIns="91425" wrap="square" tIns="45700">
            <a:noAutofit/>
          </a:bodyPr>
          <a:lstStyle/>
          <a:p>
            <a:pPr indent="0" lvl="0" marL="0" marR="63500" rtl="0" algn="l">
              <a:lnSpc>
                <a:spcPct val="115000"/>
              </a:lnSpc>
              <a:spcBef>
                <a:spcPts val="0"/>
              </a:spcBef>
              <a:spcAft>
                <a:spcPts val="0"/>
              </a:spcAft>
              <a:buClr>
                <a:schemeClr val="dk1"/>
              </a:buClr>
              <a:buSzPts val="1100"/>
              <a:buFont typeface="Arial"/>
              <a:buNone/>
            </a:pPr>
            <a:r>
              <a:rPr b="1" lang="en-GB" sz="2850">
                <a:solidFill>
                  <a:srgbClr val="001D35"/>
                </a:solidFill>
                <a:highlight>
                  <a:srgbClr val="FFFFFF"/>
                </a:highlight>
              </a:rPr>
              <a:t>A safeguarding policy is a set of guidelines that outline how to protect people from harm, abuse, and neglect. Safeguarding policies can apply to children, adults, and vulnerable people. </a:t>
            </a:r>
            <a:endParaRPr b="1" sz="2850">
              <a:solidFill>
                <a:srgbClr val="001D35"/>
              </a:solidFill>
              <a:highlight>
                <a:srgbClr val="FFFFFF"/>
              </a:highlight>
            </a:endParaRPr>
          </a:p>
          <a:p>
            <a:pPr indent="0" lvl="0" marL="0" rtl="0" algn="l">
              <a:lnSpc>
                <a:spcPct val="115000"/>
              </a:lnSpc>
              <a:spcBef>
                <a:spcPts val="1500"/>
              </a:spcBef>
              <a:spcAft>
                <a:spcPts val="0"/>
              </a:spcAft>
              <a:buClr>
                <a:schemeClr val="dk1"/>
              </a:buClr>
              <a:buSzPts val="1100"/>
              <a:buFont typeface="Arial"/>
              <a:buNone/>
            </a:pPr>
            <a:r>
              <a:t/>
            </a:r>
            <a:endParaRPr sz="1350">
              <a:solidFill>
                <a:srgbClr val="001D35"/>
              </a:solidFill>
              <a:highlight>
                <a:srgbClr val="FFFFFF"/>
              </a:highlight>
            </a:endParaRPr>
          </a:p>
          <a:p>
            <a:pPr indent="0" lvl="0" marL="0" marR="0" rtl="0" algn="l">
              <a:lnSpc>
                <a:spcPct val="120000"/>
              </a:lnSpc>
              <a:spcBef>
                <a:spcPts val="0"/>
              </a:spcBef>
              <a:spcAft>
                <a:spcPts val="0"/>
              </a:spcAft>
              <a:buClr>
                <a:schemeClr val="dk1"/>
              </a:buClr>
              <a:buSzPts val="2000"/>
              <a:buFont typeface="Gill Sans"/>
              <a:buNone/>
            </a:pPr>
            <a:r>
              <a:t/>
            </a:r>
            <a:endParaRPr sz="3600">
              <a:solidFill>
                <a:srgbClr val="7A4183"/>
              </a:solidFill>
              <a:latin typeface="Play"/>
              <a:ea typeface="Play"/>
              <a:cs typeface="Play"/>
              <a:sym typeface="Play"/>
            </a:endParaRPr>
          </a:p>
          <a:p>
            <a:pPr indent="0" lvl="0" marL="0" marR="0" rtl="0" algn="l">
              <a:lnSpc>
                <a:spcPct val="120000"/>
              </a:lnSpc>
              <a:spcBef>
                <a:spcPts val="0"/>
              </a:spcBef>
              <a:spcAft>
                <a:spcPts val="0"/>
              </a:spcAft>
              <a:buClr>
                <a:schemeClr val="dk1"/>
              </a:buClr>
              <a:buSzPts val="2000"/>
              <a:buFont typeface="Gill Sans"/>
              <a:buNone/>
            </a:pPr>
            <a:r>
              <a:t/>
            </a:r>
            <a:endParaRPr sz="2000">
              <a:solidFill>
                <a:srgbClr val="7A4183"/>
              </a:solidFill>
              <a:latin typeface="Play"/>
              <a:ea typeface="Play"/>
              <a:cs typeface="Play"/>
              <a:sym typeface="Play"/>
            </a:endParaRPr>
          </a:p>
          <a:p>
            <a:pPr indent="0" lvl="0" marL="0" marR="0" rtl="0" algn="l">
              <a:lnSpc>
                <a:spcPct val="120000"/>
              </a:lnSpc>
              <a:spcBef>
                <a:spcPts val="0"/>
              </a:spcBef>
              <a:spcAft>
                <a:spcPts val="0"/>
              </a:spcAft>
              <a:buClr>
                <a:schemeClr val="dk1"/>
              </a:buClr>
              <a:buSzPts val="2000"/>
              <a:buFont typeface="Gill Sans"/>
              <a:buNone/>
            </a:pPr>
            <a:r>
              <a:t/>
            </a:r>
            <a:endParaRPr sz="2000">
              <a:solidFill>
                <a:srgbClr val="7A4183"/>
              </a:solidFill>
              <a:latin typeface="Play"/>
              <a:ea typeface="Play"/>
              <a:cs typeface="Play"/>
              <a:sym typeface="Play"/>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15" name="Google Shape;115;p4"/>
          <p:cNvSpPr txBox="1"/>
          <p:nvPr/>
        </p:nvSpPr>
        <p:spPr>
          <a:xfrm>
            <a:off x="1451579" y="966632"/>
            <a:ext cx="9603300" cy="1049100"/>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2000"/>
              <a:buFont typeface="Gill Sans"/>
              <a:buNone/>
            </a:pPr>
            <a:r>
              <a:rPr lang="en-GB" sz="3600">
                <a:solidFill>
                  <a:srgbClr val="7A4183"/>
                </a:solidFill>
                <a:latin typeface="Play"/>
                <a:ea typeface="Play"/>
                <a:cs typeface="Play"/>
                <a:sym typeface="Play"/>
              </a:rPr>
              <a:t>WHY DO WE NEED A SAFEGUARDING POLICY?</a:t>
            </a:r>
            <a:br>
              <a:rPr lang="en-GB" sz="3600">
                <a:solidFill>
                  <a:srgbClr val="7A4183"/>
                </a:solidFill>
                <a:latin typeface="Play"/>
                <a:ea typeface="Play"/>
                <a:cs typeface="Play"/>
                <a:sym typeface="Play"/>
              </a:rPr>
            </a:br>
            <a:endParaRPr sz="3600">
              <a:solidFill>
                <a:srgbClr val="7A4183"/>
              </a:solidFill>
              <a:latin typeface="Play"/>
              <a:ea typeface="Play"/>
              <a:cs typeface="Play"/>
              <a:sym typeface="Play"/>
            </a:endParaRPr>
          </a:p>
        </p:txBody>
      </p:sp>
      <p:sp>
        <p:nvSpPr>
          <p:cNvPr id="116" name="Google Shape;116;p4"/>
          <p:cNvSpPr txBox="1"/>
          <p:nvPr/>
        </p:nvSpPr>
        <p:spPr>
          <a:xfrm>
            <a:off x="1451579" y="2318381"/>
            <a:ext cx="9603300" cy="3450600"/>
          </a:xfrm>
          <a:prstGeom prst="rect">
            <a:avLst/>
          </a:prstGeom>
          <a:noFill/>
          <a:ln>
            <a:noFill/>
          </a:ln>
        </p:spPr>
        <p:txBody>
          <a:bodyPr anchorCtr="0" anchor="t" bIns="45700" lIns="91425" spcFirstLastPara="1" rIns="91425" wrap="square" tIns="45700">
            <a:noAutofit/>
          </a:bodyPr>
          <a:lstStyle/>
          <a:p>
            <a:pPr indent="-190500" lvl="0" marL="228600" marR="0" rtl="0" algn="l">
              <a:lnSpc>
                <a:spcPct val="120000"/>
              </a:lnSpc>
              <a:spcBef>
                <a:spcPts val="1000"/>
              </a:spcBef>
              <a:spcAft>
                <a:spcPts val="0"/>
              </a:spcAft>
              <a:buClr>
                <a:schemeClr val="dk1"/>
              </a:buClr>
              <a:buSzPts val="1800"/>
              <a:buFont typeface="Arial"/>
              <a:buChar char="•"/>
            </a:pPr>
            <a:r>
              <a:rPr lang="en-GB" sz="2600">
                <a:solidFill>
                  <a:schemeClr val="dk1"/>
                </a:solidFill>
              </a:rPr>
              <a:t>It tells everyone from participants, volunteers, audience, venues, Local Authorities and/or funders how important the safety and wellbeing of </a:t>
            </a:r>
            <a:r>
              <a:rPr lang="en-GB" sz="2600">
                <a:solidFill>
                  <a:schemeClr val="dk1"/>
                </a:solidFill>
              </a:rPr>
              <a:t>everyone</a:t>
            </a:r>
            <a:r>
              <a:rPr lang="en-GB" sz="2600">
                <a:solidFill>
                  <a:schemeClr val="dk1"/>
                </a:solidFill>
              </a:rPr>
              <a:t> is to you</a:t>
            </a:r>
            <a:endParaRPr sz="2600">
              <a:solidFill>
                <a:schemeClr val="dk1"/>
              </a:solidFill>
            </a:endParaRPr>
          </a:p>
          <a:p>
            <a:pPr indent="-241300" lvl="0" marL="228600" marR="0" rtl="0" algn="l">
              <a:lnSpc>
                <a:spcPct val="120000"/>
              </a:lnSpc>
              <a:spcBef>
                <a:spcPts val="1000"/>
              </a:spcBef>
              <a:spcAft>
                <a:spcPts val="0"/>
              </a:spcAft>
              <a:buClr>
                <a:schemeClr val="dk1"/>
              </a:buClr>
              <a:buSzPts val="2600"/>
              <a:buChar char="•"/>
            </a:pPr>
            <a:r>
              <a:rPr lang="en-GB" sz="2600">
                <a:solidFill>
                  <a:schemeClr val="dk1"/>
                </a:solidFill>
              </a:rPr>
              <a:t>It tells people who you are and what you stand for</a:t>
            </a:r>
            <a:endParaRPr sz="2600">
              <a:solidFill>
                <a:schemeClr val="dk1"/>
              </a:solidFill>
            </a:endParaRPr>
          </a:p>
          <a:p>
            <a:pPr indent="-241300" lvl="0" marL="228600" marR="0" rtl="0" algn="l">
              <a:lnSpc>
                <a:spcPct val="120000"/>
              </a:lnSpc>
              <a:spcBef>
                <a:spcPts val="1000"/>
              </a:spcBef>
              <a:spcAft>
                <a:spcPts val="0"/>
              </a:spcAft>
              <a:buClr>
                <a:schemeClr val="dk1"/>
              </a:buClr>
              <a:buSzPts val="2600"/>
              <a:buChar char="•"/>
            </a:pPr>
            <a:r>
              <a:rPr lang="en-GB" sz="2600">
                <a:solidFill>
                  <a:schemeClr val="dk1"/>
                </a:solidFill>
              </a:rPr>
              <a:t>Some funders and venues expect you to have this policy in place to utilise their services</a:t>
            </a:r>
            <a:endParaRPr sz="26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22" name="Google Shape;122;p5"/>
          <p:cNvSpPr txBox="1"/>
          <p:nvPr/>
        </p:nvSpPr>
        <p:spPr>
          <a:xfrm>
            <a:off x="1451579" y="867037"/>
            <a:ext cx="9603275" cy="1049235"/>
          </a:xfrm>
          <a:prstGeom prst="rect">
            <a:avLst/>
          </a:prstGeom>
          <a:noFill/>
          <a:ln>
            <a:noFill/>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Clr>
                <a:schemeClr val="dk1"/>
              </a:buClr>
              <a:buSzPts val="3200"/>
              <a:buFont typeface="Gill Sans"/>
              <a:buNone/>
            </a:pPr>
            <a:r>
              <a:rPr lang="en-GB" sz="3600">
                <a:solidFill>
                  <a:srgbClr val="7A4183"/>
                </a:solidFill>
                <a:latin typeface="Play"/>
                <a:ea typeface="Play"/>
                <a:cs typeface="Play"/>
                <a:sym typeface="Play"/>
              </a:rPr>
              <a:t>What could go into a safeguarding policy</a:t>
            </a:r>
            <a:r>
              <a:rPr lang="en-GB" sz="3600">
                <a:solidFill>
                  <a:srgbClr val="7A4183"/>
                </a:solidFill>
                <a:latin typeface="Play"/>
                <a:ea typeface="Play"/>
                <a:cs typeface="Play"/>
                <a:sym typeface="Play"/>
              </a:rPr>
              <a:t>?</a:t>
            </a:r>
            <a:endParaRPr/>
          </a:p>
        </p:txBody>
      </p:sp>
      <p:sp>
        <p:nvSpPr>
          <p:cNvPr id="123" name="Google Shape;123;p5"/>
          <p:cNvSpPr txBox="1"/>
          <p:nvPr/>
        </p:nvSpPr>
        <p:spPr>
          <a:xfrm>
            <a:off x="1451575" y="1696503"/>
            <a:ext cx="9603300" cy="3773400"/>
          </a:xfrm>
          <a:prstGeom prst="rect">
            <a:avLst/>
          </a:prstGeom>
          <a:noFill/>
          <a:ln>
            <a:noFill/>
          </a:ln>
        </p:spPr>
        <p:txBody>
          <a:bodyPr anchorCtr="0" anchor="t" bIns="45700" lIns="91425" spcFirstLastPara="1" rIns="91425" wrap="square" tIns="45700">
            <a:normAutofit/>
          </a:bodyPr>
          <a:lstStyle/>
          <a:p>
            <a:pPr indent="-190500" lvl="0" marL="228600" marR="0" rtl="0" algn="l">
              <a:lnSpc>
                <a:spcPct val="100000"/>
              </a:lnSpc>
              <a:spcBef>
                <a:spcPts val="1000"/>
              </a:spcBef>
              <a:spcAft>
                <a:spcPts val="0"/>
              </a:spcAft>
              <a:buClr>
                <a:schemeClr val="dk1"/>
              </a:buClr>
              <a:buSzPts val="1800"/>
              <a:buFont typeface="Arial"/>
              <a:buChar char="•"/>
            </a:pPr>
            <a:r>
              <a:rPr lang="en-GB" sz="2600">
                <a:solidFill>
                  <a:schemeClr val="dk1"/>
                </a:solidFill>
              </a:rPr>
              <a:t>A public statement or introduction to your club that tells people what your club is about, how you treat people and what you do to make all of your activity as safe as possible?</a:t>
            </a:r>
            <a:endParaRPr sz="2600">
              <a:solidFill>
                <a:schemeClr val="dk1"/>
              </a:solidFill>
            </a:endParaRPr>
          </a:p>
          <a:p>
            <a:pPr indent="-241300" lvl="0" marL="228600" marR="0" rtl="0" algn="l">
              <a:lnSpc>
                <a:spcPct val="100000"/>
              </a:lnSpc>
              <a:spcBef>
                <a:spcPts val="1000"/>
              </a:spcBef>
              <a:spcAft>
                <a:spcPts val="0"/>
              </a:spcAft>
              <a:buClr>
                <a:schemeClr val="dk1"/>
              </a:buClr>
              <a:buSzPts val="2600"/>
              <a:buChar char="•"/>
            </a:pPr>
            <a:r>
              <a:rPr lang="en-GB" sz="2600">
                <a:solidFill>
                  <a:schemeClr val="dk1"/>
                </a:solidFill>
              </a:rPr>
              <a:t>A map to other relevant policies that you would like to direct people to such as your Code of Conduct?</a:t>
            </a:r>
            <a:endParaRPr sz="2600">
              <a:solidFill>
                <a:schemeClr val="dk1"/>
              </a:solidFill>
            </a:endParaRPr>
          </a:p>
          <a:p>
            <a:pPr indent="-241300" lvl="0" marL="228600" marR="0" rtl="0" algn="l">
              <a:lnSpc>
                <a:spcPct val="100000"/>
              </a:lnSpc>
              <a:spcBef>
                <a:spcPts val="1000"/>
              </a:spcBef>
              <a:spcAft>
                <a:spcPts val="0"/>
              </a:spcAft>
              <a:buClr>
                <a:schemeClr val="dk1"/>
              </a:buClr>
              <a:buSzPts val="2600"/>
              <a:buChar char="•"/>
            </a:pPr>
            <a:r>
              <a:rPr lang="en-GB" sz="2600">
                <a:solidFill>
                  <a:schemeClr val="dk1"/>
                </a:solidFill>
              </a:rPr>
              <a:t>A clear process for anyone to raise a concern about anything connected to the club and what action you will take?</a:t>
            </a:r>
            <a:endParaRPr sz="26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29" name="Google Shape;129;p6"/>
          <p:cNvSpPr txBox="1"/>
          <p:nvPr/>
        </p:nvSpPr>
        <p:spPr>
          <a:xfrm>
            <a:off x="1451579" y="804518"/>
            <a:ext cx="9603300" cy="1501801"/>
          </a:xfrm>
          <a:prstGeom prst="rect">
            <a:avLst/>
          </a:prstGeom>
          <a:noFill/>
          <a:ln>
            <a:noFill/>
          </a:ln>
        </p:spPr>
        <p:txBody>
          <a:bodyPr anchorCtr="0" anchor="t" bIns="45700" lIns="91425" spcFirstLastPara="1" rIns="91425" wrap="square" tIns="45700">
            <a:noAutofit/>
          </a:bodyPr>
          <a:lstStyle/>
          <a:p>
            <a:pPr indent="0" lvl="0" marL="0" marR="0" rtl="0" algn="l">
              <a:lnSpc>
                <a:spcPct val="130000"/>
              </a:lnSpc>
              <a:spcBef>
                <a:spcPts val="0"/>
              </a:spcBef>
              <a:spcAft>
                <a:spcPts val="0"/>
              </a:spcAft>
              <a:buClr>
                <a:schemeClr val="dk1"/>
              </a:buClr>
              <a:buSzPts val="3200"/>
              <a:buFont typeface="Gill Sans"/>
              <a:buNone/>
            </a:pPr>
            <a:r>
              <a:rPr lang="en-GB" sz="3600">
                <a:solidFill>
                  <a:srgbClr val="7A4183"/>
                </a:solidFill>
                <a:latin typeface="Play"/>
                <a:ea typeface="Play"/>
                <a:cs typeface="Play"/>
                <a:sym typeface="Play"/>
              </a:rPr>
              <a:t>WHO SHOULD CREATE THIS POLICY AND WHERE SHOULD WE KEEP IT</a:t>
            </a:r>
            <a:r>
              <a:rPr lang="en-GB" sz="3600">
                <a:solidFill>
                  <a:srgbClr val="7A4183"/>
                </a:solidFill>
                <a:latin typeface="Play"/>
                <a:ea typeface="Play"/>
                <a:cs typeface="Play"/>
                <a:sym typeface="Play"/>
              </a:rPr>
              <a:t>?</a:t>
            </a:r>
            <a:endParaRPr/>
          </a:p>
        </p:txBody>
      </p:sp>
      <p:sp>
        <p:nvSpPr>
          <p:cNvPr id="130" name="Google Shape;130;p6"/>
          <p:cNvSpPr txBox="1"/>
          <p:nvPr/>
        </p:nvSpPr>
        <p:spPr>
          <a:xfrm>
            <a:off x="1451579" y="2428240"/>
            <a:ext cx="8657621" cy="3450600"/>
          </a:xfrm>
          <a:prstGeom prst="rect">
            <a:avLst/>
          </a:prstGeom>
          <a:noFill/>
          <a:ln>
            <a:noFill/>
          </a:ln>
        </p:spPr>
        <p:txBody>
          <a:bodyPr anchorCtr="0" anchor="t" bIns="45700" lIns="91425" spcFirstLastPara="1" rIns="91425" wrap="square" tIns="45700">
            <a:noAutofit/>
          </a:bodyPr>
          <a:lstStyle/>
          <a:p>
            <a:pPr indent="-194310" lvl="0" marL="228600" marR="0" rtl="0" algn="l">
              <a:lnSpc>
                <a:spcPct val="120000"/>
              </a:lnSpc>
              <a:spcBef>
                <a:spcPts val="1000"/>
              </a:spcBef>
              <a:spcAft>
                <a:spcPts val="0"/>
              </a:spcAft>
              <a:buClr>
                <a:schemeClr val="dk1"/>
              </a:buClr>
              <a:buSzPts val="1860"/>
              <a:buFont typeface="Arial"/>
              <a:buChar char="•"/>
            </a:pPr>
            <a:r>
              <a:rPr lang="en-GB" sz="2480">
                <a:solidFill>
                  <a:schemeClr val="dk1"/>
                </a:solidFill>
              </a:rPr>
              <a:t>Your safeguarding policy could be drafted by your Trustees or the people responsible for the running of the club.  </a:t>
            </a:r>
            <a:endParaRPr sz="2480">
              <a:solidFill>
                <a:schemeClr val="dk1"/>
              </a:solidFill>
            </a:endParaRPr>
          </a:p>
          <a:p>
            <a:pPr indent="-194310" lvl="0" marL="228600" marR="0" rtl="0" algn="l">
              <a:lnSpc>
                <a:spcPct val="120000"/>
              </a:lnSpc>
              <a:spcBef>
                <a:spcPts val="1000"/>
              </a:spcBef>
              <a:spcAft>
                <a:spcPts val="0"/>
              </a:spcAft>
              <a:buClr>
                <a:schemeClr val="dk1"/>
              </a:buClr>
              <a:buSzPts val="1860"/>
              <a:buFont typeface="Arial"/>
              <a:buChar char="•"/>
            </a:pPr>
            <a:r>
              <a:rPr lang="en-GB" sz="2480">
                <a:solidFill>
                  <a:schemeClr val="dk1"/>
                </a:solidFill>
              </a:rPr>
              <a:t>You could also consider how to involve active </a:t>
            </a:r>
            <a:r>
              <a:rPr lang="en-GB" sz="2480">
                <a:solidFill>
                  <a:schemeClr val="dk1"/>
                </a:solidFill>
              </a:rPr>
              <a:t>members</a:t>
            </a:r>
            <a:r>
              <a:rPr lang="en-GB" sz="2480">
                <a:solidFill>
                  <a:schemeClr val="dk1"/>
                </a:solidFill>
              </a:rPr>
              <a:t> in the process so that everyone has a say</a:t>
            </a:r>
            <a:endParaRPr sz="2480">
              <a:solidFill>
                <a:schemeClr val="dk1"/>
              </a:solidFill>
            </a:endParaRPr>
          </a:p>
          <a:p>
            <a:pPr indent="-233680" lvl="0" marL="228600" marR="0" rtl="0" algn="l">
              <a:lnSpc>
                <a:spcPct val="120000"/>
              </a:lnSpc>
              <a:spcBef>
                <a:spcPts val="1000"/>
              </a:spcBef>
              <a:spcAft>
                <a:spcPts val="0"/>
              </a:spcAft>
              <a:buClr>
                <a:schemeClr val="dk1"/>
              </a:buClr>
              <a:buSzPts val="2480"/>
              <a:buChar char="•"/>
            </a:pPr>
            <a:r>
              <a:rPr lang="en-GB" sz="2480">
                <a:solidFill>
                  <a:schemeClr val="dk1"/>
                </a:solidFill>
              </a:rPr>
              <a:t>You should make it public. It is a very </a:t>
            </a:r>
            <a:r>
              <a:rPr lang="en-GB" sz="2480">
                <a:solidFill>
                  <a:schemeClr val="dk1"/>
                </a:solidFill>
              </a:rPr>
              <a:t>positive</a:t>
            </a:r>
            <a:r>
              <a:rPr lang="en-GB" sz="2480">
                <a:solidFill>
                  <a:schemeClr val="dk1"/>
                </a:solidFill>
              </a:rPr>
              <a:t> </a:t>
            </a:r>
            <a:r>
              <a:rPr lang="en-GB" sz="2480">
                <a:solidFill>
                  <a:schemeClr val="dk1"/>
                </a:solidFill>
              </a:rPr>
              <a:t>message</a:t>
            </a:r>
            <a:r>
              <a:rPr lang="en-GB" sz="2480">
                <a:solidFill>
                  <a:schemeClr val="dk1"/>
                </a:solidFill>
              </a:rPr>
              <a:t> that shows that you care about all of your participants.</a:t>
            </a:r>
            <a:endParaRPr sz="248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36" name="Google Shape;136;p7"/>
          <p:cNvSpPr txBox="1"/>
          <p:nvPr/>
        </p:nvSpPr>
        <p:spPr>
          <a:xfrm>
            <a:off x="1451579" y="804519"/>
            <a:ext cx="9603275" cy="1049235"/>
          </a:xfrm>
          <a:prstGeom prst="rect">
            <a:avLst/>
          </a:prstGeom>
          <a:noFill/>
          <a:ln>
            <a:noFill/>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Clr>
                <a:schemeClr val="dk1"/>
              </a:buClr>
              <a:buSzPts val="3200"/>
              <a:buFont typeface="Gill Sans"/>
              <a:buNone/>
            </a:pPr>
            <a:r>
              <a:rPr lang="en-GB" sz="3600">
                <a:solidFill>
                  <a:srgbClr val="7A4183"/>
                </a:solidFill>
                <a:latin typeface="Play"/>
                <a:ea typeface="Play"/>
                <a:cs typeface="Play"/>
                <a:sym typeface="Play"/>
              </a:rPr>
              <a:t>SIGNPOSTING SOME GOOD PRACTICE</a:t>
            </a:r>
            <a:r>
              <a:rPr lang="en-GB" sz="3600">
                <a:solidFill>
                  <a:srgbClr val="7A4183"/>
                </a:solidFill>
                <a:latin typeface="Play"/>
                <a:ea typeface="Play"/>
                <a:cs typeface="Play"/>
                <a:sym typeface="Play"/>
              </a:rPr>
              <a:t>?</a:t>
            </a:r>
            <a:endParaRPr/>
          </a:p>
        </p:txBody>
      </p:sp>
      <p:sp>
        <p:nvSpPr>
          <p:cNvPr id="137" name="Google Shape;137;p7"/>
          <p:cNvSpPr txBox="1"/>
          <p:nvPr/>
        </p:nvSpPr>
        <p:spPr>
          <a:xfrm>
            <a:off x="1451579" y="2318374"/>
            <a:ext cx="9603275" cy="3450613"/>
          </a:xfrm>
          <a:prstGeom prst="rect">
            <a:avLst/>
          </a:prstGeom>
          <a:noFill/>
          <a:ln>
            <a:noFill/>
          </a:ln>
        </p:spPr>
        <p:txBody>
          <a:bodyPr anchorCtr="0" anchor="t" bIns="45700" lIns="91425" spcFirstLastPara="1" rIns="91425" wrap="square" tIns="45700">
            <a:normAutofit fontScale="70000" lnSpcReduction="20000"/>
          </a:bodyPr>
          <a:lstStyle/>
          <a:p>
            <a:pPr indent="-182880" lvl="0" marL="228600" marR="0" rtl="0" algn="l">
              <a:lnSpc>
                <a:spcPct val="120000"/>
              </a:lnSpc>
              <a:spcBef>
                <a:spcPts val="1000"/>
              </a:spcBef>
              <a:spcAft>
                <a:spcPts val="0"/>
              </a:spcAft>
              <a:buClr>
                <a:schemeClr val="dk1"/>
              </a:buClr>
              <a:buSzPct val="75000"/>
              <a:buFont typeface="Arial"/>
              <a:buChar char="•"/>
            </a:pPr>
            <a:r>
              <a:rPr lang="en-GB" sz="3200">
                <a:solidFill>
                  <a:schemeClr val="dk1"/>
                </a:solidFill>
              </a:rPr>
              <a:t>SCDA have their own safeguarding policy that you will find on the website drama.scot</a:t>
            </a:r>
            <a:endParaRPr sz="3200">
              <a:solidFill>
                <a:schemeClr val="dk1"/>
              </a:solidFill>
            </a:endParaRPr>
          </a:p>
          <a:p>
            <a:pPr indent="-218440" lvl="0" marL="228600" marR="0" rtl="0" algn="l">
              <a:lnSpc>
                <a:spcPct val="120000"/>
              </a:lnSpc>
              <a:spcBef>
                <a:spcPts val="1000"/>
              </a:spcBef>
              <a:spcAft>
                <a:spcPts val="0"/>
              </a:spcAft>
              <a:buClr>
                <a:schemeClr val="dk1"/>
              </a:buClr>
              <a:buSzPct val="100000"/>
              <a:buChar char="•"/>
            </a:pPr>
            <a:r>
              <a:rPr lang="en-GB" sz="3200">
                <a:solidFill>
                  <a:schemeClr val="dk1"/>
                </a:solidFill>
              </a:rPr>
              <a:t>Here is a good example from an arts organisation in Edinburgh </a:t>
            </a:r>
            <a:r>
              <a:rPr lang="en-GB" sz="3200" u="sng">
                <a:solidFill>
                  <a:schemeClr val="hlink"/>
                </a:solidFill>
                <a:hlinkClick r:id="rId3"/>
              </a:rPr>
              <a:t>https://hiddendoorarts.org/about/policies/</a:t>
            </a:r>
            <a:endParaRPr sz="3200">
              <a:solidFill>
                <a:schemeClr val="dk1"/>
              </a:solidFill>
            </a:endParaRPr>
          </a:p>
          <a:p>
            <a:pPr indent="-218440" lvl="0" marL="228600" marR="0" rtl="0" algn="l">
              <a:lnSpc>
                <a:spcPct val="120000"/>
              </a:lnSpc>
              <a:spcBef>
                <a:spcPts val="1000"/>
              </a:spcBef>
              <a:spcAft>
                <a:spcPts val="0"/>
              </a:spcAft>
              <a:buClr>
                <a:schemeClr val="dk1"/>
              </a:buClr>
              <a:buSzPct val="100000"/>
              <a:buChar char="•"/>
            </a:pPr>
            <a:r>
              <a:rPr lang="en-GB" sz="3200">
                <a:solidFill>
                  <a:schemeClr val="dk1"/>
                </a:solidFill>
              </a:rPr>
              <a:t>Another good example from Tower Theatre, non-professional company in London </a:t>
            </a:r>
            <a:r>
              <a:rPr lang="en-GB" sz="3200" u="sng">
                <a:solidFill>
                  <a:schemeClr val="hlink"/>
                </a:solidFill>
                <a:hlinkClick r:id="rId4"/>
              </a:rPr>
              <a:t>https://www.towertheatre.org.uk/policies/</a:t>
            </a:r>
            <a:endParaRPr sz="3200">
              <a:solidFill>
                <a:schemeClr val="dk1"/>
              </a:solidFill>
            </a:endParaRPr>
          </a:p>
          <a:p>
            <a:pPr indent="0" lvl="0" marL="457200" marR="0" rtl="0" algn="l">
              <a:lnSpc>
                <a:spcPct val="120000"/>
              </a:lnSpc>
              <a:spcBef>
                <a:spcPts val="1000"/>
              </a:spcBef>
              <a:spcAft>
                <a:spcPts val="0"/>
              </a:spcAft>
              <a:buNone/>
            </a:pPr>
            <a:r>
              <a:t/>
            </a:r>
            <a:endParaRPr sz="3200">
              <a:solidFill>
                <a:schemeClr val="dk1"/>
              </a:solidFill>
            </a:endParaRPr>
          </a:p>
          <a:p>
            <a:pPr indent="0" lvl="0" marL="0" marR="0" rtl="0" algn="l">
              <a:lnSpc>
                <a:spcPct val="120000"/>
              </a:lnSpc>
              <a:spcBef>
                <a:spcPts val="1000"/>
              </a:spcBef>
              <a:spcAft>
                <a:spcPts val="0"/>
              </a:spcAft>
              <a:buClr>
                <a:schemeClr val="dk1"/>
              </a:buClr>
              <a:buSzPct val="64285"/>
              <a:buFont typeface="Arial"/>
              <a:buNone/>
            </a:pPr>
            <a:r>
              <a:t/>
            </a:r>
            <a:endParaRPr sz="2800">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143" name="Google Shape;143;p8"/>
          <p:cNvSpPr txBox="1"/>
          <p:nvPr/>
        </p:nvSpPr>
        <p:spPr>
          <a:xfrm>
            <a:off x="1451575" y="804525"/>
            <a:ext cx="9893100" cy="1049100"/>
          </a:xfrm>
          <a:prstGeom prst="rect">
            <a:avLst/>
          </a:prstGeom>
          <a:noFill/>
          <a:ln>
            <a:noFill/>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Clr>
                <a:schemeClr val="dk1"/>
              </a:buClr>
              <a:buSzPts val="3600"/>
              <a:buFont typeface="Gill Sans"/>
              <a:buNone/>
            </a:pPr>
            <a:r>
              <a:rPr lang="en-GB" sz="3600">
                <a:solidFill>
                  <a:srgbClr val="7A4183"/>
                </a:solidFill>
                <a:latin typeface="Play"/>
                <a:ea typeface="Play"/>
                <a:cs typeface="Play"/>
                <a:sym typeface="Play"/>
              </a:rPr>
              <a:t>And finally….</a:t>
            </a:r>
            <a:endParaRPr/>
          </a:p>
        </p:txBody>
      </p:sp>
      <p:sp>
        <p:nvSpPr>
          <p:cNvPr id="144" name="Google Shape;144;p8"/>
          <p:cNvSpPr txBox="1"/>
          <p:nvPr/>
        </p:nvSpPr>
        <p:spPr>
          <a:xfrm>
            <a:off x="1294350" y="2141648"/>
            <a:ext cx="9603300" cy="3450600"/>
          </a:xfrm>
          <a:prstGeom prst="rect">
            <a:avLst/>
          </a:prstGeom>
          <a:noFill/>
          <a:ln>
            <a:noFill/>
          </a:ln>
        </p:spPr>
        <p:txBody>
          <a:bodyPr anchorCtr="0" anchor="t" bIns="45700" lIns="91425" spcFirstLastPara="1" rIns="91425" wrap="square" tIns="45700">
            <a:normAutofit/>
          </a:bodyPr>
          <a:lstStyle/>
          <a:p>
            <a:pPr indent="-333692" lvl="0" marL="457200" marR="0" rtl="0" algn="l">
              <a:lnSpc>
                <a:spcPct val="110000"/>
              </a:lnSpc>
              <a:spcBef>
                <a:spcPts val="1000"/>
              </a:spcBef>
              <a:spcAft>
                <a:spcPts val="0"/>
              </a:spcAft>
              <a:buClr>
                <a:schemeClr val="dk1"/>
              </a:buClr>
              <a:buSzPts val="1655"/>
              <a:buFont typeface="Arial"/>
              <a:buChar char="•"/>
            </a:pPr>
            <a:r>
              <a:rPr lang="en-GB" sz="2760">
                <a:solidFill>
                  <a:schemeClr val="dk1"/>
                </a:solidFill>
              </a:rPr>
              <a:t>Don’t write </a:t>
            </a:r>
            <a:r>
              <a:rPr lang="en-GB" sz="2760">
                <a:solidFill>
                  <a:schemeClr val="dk1"/>
                </a:solidFill>
              </a:rPr>
              <a:t>something</a:t>
            </a:r>
            <a:r>
              <a:rPr lang="en-GB" sz="2760">
                <a:solidFill>
                  <a:schemeClr val="dk1"/>
                </a:solidFill>
              </a:rPr>
              <a:t> that is too wordy and full of jargon - make sure it is clear and says what you want it to say</a:t>
            </a:r>
            <a:endParaRPr sz="2760">
              <a:solidFill>
                <a:schemeClr val="dk1"/>
              </a:solidFill>
            </a:endParaRPr>
          </a:p>
          <a:p>
            <a:pPr indent="-403860" lvl="0" marL="457200" marR="0" rtl="0" algn="l">
              <a:lnSpc>
                <a:spcPct val="110000"/>
              </a:lnSpc>
              <a:spcBef>
                <a:spcPts val="1000"/>
              </a:spcBef>
              <a:spcAft>
                <a:spcPts val="0"/>
              </a:spcAft>
              <a:buClr>
                <a:schemeClr val="dk1"/>
              </a:buClr>
              <a:buSzPts val="2760"/>
              <a:buChar char="•"/>
            </a:pPr>
            <a:r>
              <a:rPr lang="en-GB" sz="2760">
                <a:solidFill>
                  <a:schemeClr val="dk1"/>
                </a:solidFill>
              </a:rPr>
              <a:t>Make sure it is relevant for your club and members</a:t>
            </a:r>
            <a:endParaRPr sz="2760">
              <a:solidFill>
                <a:schemeClr val="dk1"/>
              </a:solidFill>
            </a:endParaRPr>
          </a:p>
          <a:p>
            <a:pPr indent="-403860" lvl="0" marL="457200" marR="0" rtl="0" algn="l">
              <a:lnSpc>
                <a:spcPct val="110000"/>
              </a:lnSpc>
              <a:spcBef>
                <a:spcPts val="1000"/>
              </a:spcBef>
              <a:spcAft>
                <a:spcPts val="0"/>
              </a:spcAft>
              <a:buClr>
                <a:schemeClr val="dk1"/>
              </a:buClr>
              <a:buSzPts val="2760"/>
              <a:buChar char="•"/>
            </a:pPr>
            <a:r>
              <a:rPr lang="en-GB" sz="2760">
                <a:solidFill>
                  <a:schemeClr val="dk1"/>
                </a:solidFill>
              </a:rPr>
              <a:t>Tell everyone how great you are and why they should get involved and support you!</a:t>
            </a:r>
            <a:endParaRPr sz="276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2025-01-20T11:00:50Z</dcterms:created>
  <dc:creator>Steve Barron</dc:creator>
</cp:coreProperties>
</file>